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918400" cy="21945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326532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653064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979596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306128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632661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959193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285725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2612257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059" userDrawn="1">
          <p15:clr>
            <a:srgbClr val="A4A3A4"/>
          </p15:clr>
        </p15:guide>
        <p15:guide id="2" pos="10345" userDrawn="1">
          <p15:clr>
            <a:srgbClr val="A4A3A4"/>
          </p15:clr>
        </p15:guide>
        <p15:guide id="3" orient="horz" pos="584" userDrawn="1">
          <p15:clr>
            <a:srgbClr val="A4A3A4"/>
          </p15:clr>
        </p15:guide>
        <p15:guide id="4" orient="horz" pos="13058" userDrawn="1">
          <p15:clr>
            <a:srgbClr val="A4A3A4"/>
          </p15:clr>
        </p15:guide>
        <p15:guide id="5" pos="593" userDrawn="1">
          <p15:clr>
            <a:srgbClr val="A4A3A4"/>
          </p15:clr>
        </p15:guide>
        <p15:guide id="6" pos="20302" userDrawn="1">
          <p15:clr>
            <a:srgbClr val="A4A3A4"/>
          </p15:clr>
        </p15:guide>
        <p15:guide id="7" orient="horz" pos="2159" userDrawn="1">
          <p15:clr>
            <a:srgbClr val="A4A3A4"/>
          </p15:clr>
        </p15:guide>
        <p15:guide id="8" pos="5265" userDrawn="1">
          <p15:clr>
            <a:srgbClr val="A4A3A4"/>
          </p15:clr>
        </p15:guide>
        <p15:guide id="9" pos="5378" userDrawn="1">
          <p15:clr>
            <a:srgbClr val="A4A3A4"/>
          </p15:clr>
        </p15:guide>
        <p15:guide id="10" pos="15312" userDrawn="1">
          <p15:clr>
            <a:srgbClr val="A4A3A4"/>
          </p15:clr>
        </p15:guide>
        <p15:guide id="11" pos="154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3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386"/>
    <p:restoredTop sz="94706"/>
  </p:normalViewPr>
  <p:slideViewPr>
    <p:cSldViewPr snapToGrid="0" snapToObjects="1">
      <p:cViewPr>
        <p:scale>
          <a:sx n="33" d="100"/>
          <a:sy n="33" d="100"/>
        </p:scale>
        <p:origin x="75" y="-420"/>
      </p:cViewPr>
      <p:guideLst>
        <p:guide orient="horz" pos="2059"/>
        <p:guide pos="10345"/>
        <p:guide orient="horz" pos="584"/>
        <p:guide orient="horz" pos="13058"/>
        <p:guide pos="593"/>
        <p:guide pos="20302"/>
        <p:guide orient="horz" pos="2159"/>
        <p:guide pos="5265"/>
        <p:guide pos="5378"/>
        <p:guide pos="15312"/>
        <p:guide pos="154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633155" latinLnBrk="0">
      <a:defRPr sz="3400">
        <a:latin typeface="+mn-lt"/>
        <a:ea typeface="+mn-ea"/>
        <a:cs typeface="+mn-cs"/>
        <a:sym typeface="Calibri"/>
      </a:defRPr>
    </a:lvl1pPr>
    <a:lvl2pPr indent="228600" defTabSz="2633155" latinLnBrk="0">
      <a:defRPr sz="3400">
        <a:latin typeface="+mn-lt"/>
        <a:ea typeface="+mn-ea"/>
        <a:cs typeface="+mn-cs"/>
        <a:sym typeface="Calibri"/>
      </a:defRPr>
    </a:lvl2pPr>
    <a:lvl3pPr indent="457200" defTabSz="2633155" latinLnBrk="0">
      <a:defRPr sz="3400">
        <a:latin typeface="+mn-lt"/>
        <a:ea typeface="+mn-ea"/>
        <a:cs typeface="+mn-cs"/>
        <a:sym typeface="Calibri"/>
      </a:defRPr>
    </a:lvl3pPr>
    <a:lvl4pPr indent="685800" defTabSz="2633155" latinLnBrk="0">
      <a:defRPr sz="3400">
        <a:latin typeface="+mn-lt"/>
        <a:ea typeface="+mn-ea"/>
        <a:cs typeface="+mn-cs"/>
        <a:sym typeface="Calibri"/>
      </a:defRPr>
    </a:lvl4pPr>
    <a:lvl5pPr indent="914400" defTabSz="2633155" latinLnBrk="0">
      <a:defRPr sz="3400">
        <a:latin typeface="+mn-lt"/>
        <a:ea typeface="+mn-ea"/>
        <a:cs typeface="+mn-cs"/>
        <a:sym typeface="Calibri"/>
      </a:defRPr>
    </a:lvl5pPr>
    <a:lvl6pPr indent="1143000" defTabSz="2633155" latinLnBrk="0">
      <a:defRPr sz="3400">
        <a:latin typeface="+mn-lt"/>
        <a:ea typeface="+mn-ea"/>
        <a:cs typeface="+mn-cs"/>
        <a:sym typeface="Calibri"/>
      </a:defRPr>
    </a:lvl6pPr>
    <a:lvl7pPr indent="1371600" defTabSz="2633155" latinLnBrk="0">
      <a:defRPr sz="3400">
        <a:latin typeface="+mn-lt"/>
        <a:ea typeface="+mn-ea"/>
        <a:cs typeface="+mn-cs"/>
        <a:sym typeface="Calibri"/>
      </a:defRPr>
    </a:lvl7pPr>
    <a:lvl8pPr indent="1600200" defTabSz="2633155" latinLnBrk="0">
      <a:defRPr sz="3400">
        <a:latin typeface="+mn-lt"/>
        <a:ea typeface="+mn-ea"/>
        <a:cs typeface="+mn-cs"/>
        <a:sym typeface="Calibri"/>
      </a:defRPr>
    </a:lvl8pPr>
    <a:lvl9pPr indent="1828800" defTabSz="2633155" latinLnBrk="0">
      <a:defRPr sz="3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B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B AI Researc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45920" y="294640"/>
            <a:ext cx="29626561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920" y="5120640"/>
            <a:ext cx="29626561" cy="16824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10559" y="19756119"/>
            <a:ext cx="7680961" cy="1168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/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731556" marR="0" indent="-731556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2319804" marR="0" indent="-856691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3943547" marR="0" indent="-1017321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5531594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6994707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8457820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9920933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1384047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2847160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26532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53064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979596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06128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632661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959193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285725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612257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microsoft.com/office/2007/relationships/hdphoto" Target="../media/hdphoto4.wdp"/><Relationship Id="rId21" Type="http://schemas.openxmlformats.org/officeDocument/2006/relationships/image" Target="../media/image9.png"/><Relationship Id="rId42" Type="http://schemas.openxmlformats.org/officeDocument/2006/relationships/image" Target="../media/image29.png"/><Relationship Id="rId47" Type="http://schemas.openxmlformats.org/officeDocument/2006/relationships/image" Target="../media/image34.png"/><Relationship Id="rId63" Type="http://schemas.openxmlformats.org/officeDocument/2006/relationships/image" Target="../media/image50.png"/><Relationship Id="rId68" Type="http://schemas.openxmlformats.org/officeDocument/2006/relationships/image" Target="../media/image55.png"/><Relationship Id="rId7" Type="http://schemas.openxmlformats.org/officeDocument/2006/relationships/image" Target="../media/image6.png"/><Relationship Id="rId71" Type="http://schemas.openxmlformats.org/officeDocument/2006/relationships/image" Target="../media/image58.png"/><Relationship Id="rId2" Type="http://schemas.openxmlformats.org/officeDocument/2006/relationships/image" Target="../media/image1.png"/><Relationship Id="rId29" Type="http://schemas.openxmlformats.org/officeDocument/2006/relationships/image" Target="../media/image14.png"/><Relationship Id="rId24" Type="http://schemas.microsoft.com/office/2007/relationships/hdphoto" Target="../media/hdphoto3.wdp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40" Type="http://schemas.openxmlformats.org/officeDocument/2006/relationships/image" Target="../media/image27.png"/><Relationship Id="rId45" Type="http://schemas.openxmlformats.org/officeDocument/2006/relationships/image" Target="../media/image32.png"/><Relationship Id="rId53" Type="http://schemas.openxmlformats.org/officeDocument/2006/relationships/image" Target="../media/image40.png"/><Relationship Id="rId58" Type="http://schemas.openxmlformats.org/officeDocument/2006/relationships/image" Target="../media/image45.svg"/><Relationship Id="rId66" Type="http://schemas.openxmlformats.org/officeDocument/2006/relationships/image" Target="../media/image53.png"/><Relationship Id="rId74" Type="http://schemas.openxmlformats.org/officeDocument/2006/relationships/image" Target="../media/image61.png"/><Relationship Id="rId5" Type="http://schemas.openxmlformats.org/officeDocument/2006/relationships/image" Target="../media/image4.png"/><Relationship Id="rId61" Type="http://schemas.openxmlformats.org/officeDocument/2006/relationships/image" Target="../media/image48.png"/><Relationship Id="rId19" Type="http://schemas.openxmlformats.org/officeDocument/2006/relationships/image" Target="../media/image8.png"/><Relationship Id="rId22" Type="http://schemas.microsoft.com/office/2007/relationships/hdphoto" Target="../media/hdphoto2.wdp"/><Relationship Id="rId27" Type="http://schemas.openxmlformats.org/officeDocument/2006/relationships/image" Target="../media/image12.png"/><Relationship Id="rId30" Type="http://schemas.openxmlformats.org/officeDocument/2006/relationships/image" Target="../media/image15.png"/><Relationship Id="rId35" Type="http://schemas.openxmlformats.org/officeDocument/2006/relationships/image" Target="../media/image22.png"/><Relationship Id="rId43" Type="http://schemas.openxmlformats.org/officeDocument/2006/relationships/image" Target="../media/image30.png"/><Relationship Id="rId48" Type="http://schemas.openxmlformats.org/officeDocument/2006/relationships/image" Target="../media/image35.png"/><Relationship Id="rId56" Type="http://schemas.openxmlformats.org/officeDocument/2006/relationships/image" Target="../media/image43.svg"/><Relationship Id="rId64" Type="http://schemas.openxmlformats.org/officeDocument/2006/relationships/image" Target="../media/image51.png"/><Relationship Id="rId69" Type="http://schemas.openxmlformats.org/officeDocument/2006/relationships/image" Target="../media/image56.png"/><Relationship Id="rId77" Type="http://schemas.openxmlformats.org/officeDocument/2006/relationships/image" Target="../media/image64.png"/><Relationship Id="rId8" Type="http://schemas.openxmlformats.org/officeDocument/2006/relationships/image" Target="../media/image7.svg"/><Relationship Id="rId51" Type="http://schemas.openxmlformats.org/officeDocument/2006/relationships/image" Target="../media/image38.png"/><Relationship Id="rId72" Type="http://schemas.openxmlformats.org/officeDocument/2006/relationships/image" Target="../media/image59.png"/><Relationship Id="rId3" Type="http://schemas.openxmlformats.org/officeDocument/2006/relationships/image" Target="../media/image2.png"/><Relationship Id="rId17" Type="http://schemas.openxmlformats.org/officeDocument/2006/relationships/image" Target="../media/image16.png"/><Relationship Id="rId25" Type="http://schemas.openxmlformats.org/officeDocument/2006/relationships/image" Target="../media/image11.png"/><Relationship Id="rId33" Type="http://schemas.openxmlformats.org/officeDocument/2006/relationships/image" Target="../media/image20.png"/><Relationship Id="rId38" Type="http://schemas.openxmlformats.org/officeDocument/2006/relationships/image" Target="../media/image25.png"/><Relationship Id="rId46" Type="http://schemas.openxmlformats.org/officeDocument/2006/relationships/image" Target="../media/image33.png"/><Relationship Id="rId59" Type="http://schemas.openxmlformats.org/officeDocument/2006/relationships/image" Target="../media/image46.png"/><Relationship Id="rId67" Type="http://schemas.openxmlformats.org/officeDocument/2006/relationships/image" Target="../media/image54.png"/><Relationship Id="rId20" Type="http://schemas.microsoft.com/office/2007/relationships/hdphoto" Target="../media/hdphoto1.wdp"/><Relationship Id="rId41" Type="http://schemas.openxmlformats.org/officeDocument/2006/relationships/image" Target="../media/image28.png"/><Relationship Id="rId54" Type="http://schemas.openxmlformats.org/officeDocument/2006/relationships/image" Target="../media/image41.png"/><Relationship Id="rId62" Type="http://schemas.openxmlformats.org/officeDocument/2006/relationships/image" Target="../media/image49.png"/><Relationship Id="rId70" Type="http://schemas.openxmlformats.org/officeDocument/2006/relationships/image" Target="../media/image57.png"/><Relationship Id="rId75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23" Type="http://schemas.openxmlformats.org/officeDocument/2006/relationships/image" Target="../media/image10.png"/><Relationship Id="rId28" Type="http://schemas.openxmlformats.org/officeDocument/2006/relationships/image" Target="../media/image13.png"/><Relationship Id="rId36" Type="http://schemas.openxmlformats.org/officeDocument/2006/relationships/image" Target="../media/image23.png"/><Relationship Id="rId49" Type="http://schemas.openxmlformats.org/officeDocument/2006/relationships/image" Target="../media/image36.png"/><Relationship Id="rId57" Type="http://schemas.openxmlformats.org/officeDocument/2006/relationships/image" Target="../media/image44.png"/><Relationship Id="rId31" Type="http://schemas.openxmlformats.org/officeDocument/2006/relationships/image" Target="../media/image18.png"/><Relationship Id="rId44" Type="http://schemas.openxmlformats.org/officeDocument/2006/relationships/image" Target="../media/image31.png"/><Relationship Id="rId52" Type="http://schemas.openxmlformats.org/officeDocument/2006/relationships/image" Target="../media/image39.png"/><Relationship Id="rId60" Type="http://schemas.openxmlformats.org/officeDocument/2006/relationships/image" Target="../media/image47.png"/><Relationship Id="rId65" Type="http://schemas.openxmlformats.org/officeDocument/2006/relationships/image" Target="../media/image52.png"/><Relationship Id="rId73" Type="http://schemas.openxmlformats.org/officeDocument/2006/relationships/image" Target="../media/image60.png"/><Relationship Id="rId4" Type="http://schemas.openxmlformats.org/officeDocument/2006/relationships/image" Target="../media/image3.svg"/><Relationship Id="rId18" Type="http://schemas.openxmlformats.org/officeDocument/2006/relationships/image" Target="../media/image17.png"/><Relationship Id="rId39" Type="http://schemas.openxmlformats.org/officeDocument/2006/relationships/image" Target="../media/image26.png"/><Relationship Id="rId34" Type="http://schemas.openxmlformats.org/officeDocument/2006/relationships/image" Target="../media/image21.png"/><Relationship Id="rId50" Type="http://schemas.openxmlformats.org/officeDocument/2006/relationships/image" Target="../media/image37.png"/><Relationship Id="rId55" Type="http://schemas.openxmlformats.org/officeDocument/2006/relationships/image" Target="../media/image42.png"/><Relationship Id="rId76" Type="http://schemas.openxmlformats.org/officeDocument/2006/relationships/image" Target="../media/image6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5"/>
          <p:cNvSpPr txBox="1"/>
          <p:nvPr/>
        </p:nvSpPr>
        <p:spPr>
          <a:xfrm>
            <a:off x="968274" y="784521"/>
            <a:ext cx="16268400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5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b="1" dirty="0" err="1">
                <a:solidFill>
                  <a:srgbClr val="AF3B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ZPressor</a:t>
            </a:r>
            <a:r>
              <a:rPr lang="en-US" b="1" dirty="0">
                <a:solidFill>
                  <a:srgbClr val="AF3B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b="1" dirty="0"/>
              <a:t>Bottleneck-Aware Compression for</a:t>
            </a:r>
            <a:br>
              <a:rPr lang="en-US" b="1" dirty="0"/>
            </a:br>
            <a:r>
              <a:rPr lang="en-US" b="1" dirty="0"/>
              <a:t>Scalable Feed-Forward 3DGS</a:t>
            </a:r>
          </a:p>
        </p:txBody>
      </p:sp>
      <p:sp>
        <p:nvSpPr>
          <p:cNvPr id="50" name="TextBox 37"/>
          <p:cNvSpPr txBox="1"/>
          <p:nvPr/>
        </p:nvSpPr>
        <p:spPr>
          <a:xfrm>
            <a:off x="968274" y="2694537"/>
            <a:ext cx="16257110" cy="545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lnSpc>
                <a:spcPct val="120000"/>
              </a:lnSpc>
              <a:spcBef>
                <a:spcPts val="1000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Weijie Wang, Donny Y. Chen, </a:t>
            </a:r>
            <a:r>
              <a:rPr lang="en-AU" sz="2700" dirty="0" err="1">
                <a:latin typeface="Arial" panose="020B0604020202020204" pitchFamily="34" charset="0"/>
                <a:cs typeface="Arial" panose="020B0604020202020204" pitchFamily="34" charset="0"/>
              </a:rPr>
              <a:t>Zeyu</a:t>
            </a:r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 Zhang, </a:t>
            </a:r>
            <a:r>
              <a:rPr lang="en-AU" sz="2700" dirty="0" err="1">
                <a:latin typeface="Arial" panose="020B0604020202020204" pitchFamily="34" charset="0"/>
                <a:cs typeface="Arial" panose="020B0604020202020204" pitchFamily="34" charset="0"/>
              </a:rPr>
              <a:t>Duochao</a:t>
            </a:r>
            <a:r>
              <a:rPr lang="en-AU" sz="2700" dirty="0">
                <a:latin typeface="Arial" panose="020B0604020202020204" pitchFamily="34" charset="0"/>
                <a:cs typeface="Arial" panose="020B0604020202020204" pitchFamily="34" charset="0"/>
              </a:rPr>
              <a:t> Shi, Akide Liu, Bohan Zhuang</a:t>
            </a:r>
            <a:endParaRPr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neurips_logo.pdf" descr="neurips_logo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816" y="949159"/>
            <a:ext cx="4797779" cy="2159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Google Shape;63;p13">
            <a:extLst>
              <a:ext uri="{FF2B5EF4-FFF2-40B4-BE49-F238E27FC236}">
                <a16:creationId xmlns:a16="http://schemas.microsoft.com/office/drawing/2014/main" id="{C1DF6AE6-30A1-FA09-0273-C84AC3C2CA43}"/>
              </a:ext>
            </a:extLst>
          </p:cNvPr>
          <p:cNvSpPr/>
          <p:nvPr/>
        </p:nvSpPr>
        <p:spPr>
          <a:xfrm>
            <a:off x="947009" y="3495565"/>
            <a:ext cx="8460000" cy="936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715632" tIns="715632" rIns="715632" bIns="715632" anchor="ctr" anchorCtr="0">
            <a:noAutofit/>
          </a:bodyPr>
          <a:lstStyle/>
          <a:p>
            <a:pPr algn="ctr"/>
            <a:r>
              <a:rPr lang="en" sz="3400" b="1" dirty="0">
                <a:solidFill>
                  <a:schemeClr val="dk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MOTIVATION</a:t>
            </a:r>
            <a:endParaRPr sz="3400" b="1" dirty="0">
              <a:solidFill>
                <a:schemeClr val="dk1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16" name="Google Shape;63;p13">
            <a:extLst>
              <a:ext uri="{FF2B5EF4-FFF2-40B4-BE49-F238E27FC236}">
                <a16:creationId xmlns:a16="http://schemas.microsoft.com/office/drawing/2014/main" id="{C56CAE95-7E49-61E5-B8C3-A4059495B4AC}"/>
              </a:ext>
            </a:extLst>
          </p:cNvPr>
          <p:cNvSpPr/>
          <p:nvPr/>
        </p:nvSpPr>
        <p:spPr>
          <a:xfrm>
            <a:off x="9644310" y="3495565"/>
            <a:ext cx="13397156" cy="936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715632" tIns="715632" rIns="715632" bIns="715632" anchor="ctr" anchorCtr="0">
            <a:noAutofit/>
          </a:bodyPr>
          <a:lstStyle/>
          <a:p>
            <a:pPr algn="ctr"/>
            <a:r>
              <a:rPr lang="en" sz="3400" b="1" dirty="0">
                <a:solidFill>
                  <a:schemeClr val="dk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APPROACH</a:t>
            </a:r>
            <a:endParaRPr sz="3400" b="1" dirty="0">
              <a:solidFill>
                <a:schemeClr val="dk1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1059" name="TextBox 1058">
            <a:extLst>
              <a:ext uri="{FF2B5EF4-FFF2-40B4-BE49-F238E27FC236}">
                <a16:creationId xmlns:a16="http://schemas.microsoft.com/office/drawing/2014/main" id="{BFC72EE2-C8D0-75E1-A497-68D925B7F127}"/>
              </a:ext>
            </a:extLst>
          </p:cNvPr>
          <p:cNvSpPr txBox="1"/>
          <p:nvPr/>
        </p:nvSpPr>
        <p:spPr>
          <a:xfrm>
            <a:off x="9550758" y="9832938"/>
            <a:ext cx="13490708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3200" b="1" i="0" dirty="0">
                <a:solidFill>
                  <a:srgbClr val="AF3B11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TL</a:t>
            </a:r>
            <a:r>
              <a:rPr lang="en-US" altLang="zh-CN" sz="3200" b="1" dirty="0">
                <a:solidFill>
                  <a:srgbClr val="AF3B1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;</a:t>
            </a:r>
            <a:r>
              <a:rPr lang="en-US" altLang="zh-CN" sz="3200" b="1" i="0" dirty="0">
                <a:solidFill>
                  <a:srgbClr val="AF3B11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DR: </a:t>
            </a:r>
            <a:r>
              <a:rPr lang="en-US" sz="3200" b="0" i="0" dirty="0" err="1">
                <a:solidFill>
                  <a:schemeClr val="tx1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ZPressor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 is a </a:t>
            </a:r>
            <a:r>
              <a:rPr lang="en-US" altLang="zh-CN" sz="3200" b="1" i="0" dirty="0">
                <a:solidFill>
                  <a:schemeClr val="accent6">
                    <a:lumMod val="75000"/>
                  </a:schemeClr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lightweight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 </a:t>
            </a:r>
            <a:r>
              <a:rPr lang="en-US" sz="3200" b="1" i="0" dirty="0">
                <a:solidFill>
                  <a:schemeClr val="accent5">
                    <a:lumMod val="75000"/>
                  </a:schemeClr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architecture-agnostic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 module that enables efficient compression of multi-view inputs for scalable feed-forward 3DGS.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tima" panose="02000503060000020004" pitchFamily="2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60" name="Google Shape;63;p13">
            <a:extLst>
              <a:ext uri="{FF2B5EF4-FFF2-40B4-BE49-F238E27FC236}">
                <a16:creationId xmlns:a16="http://schemas.microsoft.com/office/drawing/2014/main" id="{D8273747-2DA4-7AAC-1A5E-7393D20207A1}"/>
              </a:ext>
            </a:extLst>
          </p:cNvPr>
          <p:cNvSpPr/>
          <p:nvPr/>
        </p:nvSpPr>
        <p:spPr>
          <a:xfrm>
            <a:off x="23278767" y="3495565"/>
            <a:ext cx="8960182" cy="936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715632" tIns="715632" rIns="715632" bIns="715632" anchor="ctr" anchorCtr="0">
            <a:noAutofit/>
          </a:bodyPr>
          <a:lstStyle/>
          <a:p>
            <a:pPr algn="ctr"/>
            <a:r>
              <a:rPr lang="en-US" sz="3400" b="1" dirty="0">
                <a:solidFill>
                  <a:schemeClr val="dk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ABLATION STUDY</a:t>
            </a:r>
            <a:endParaRPr sz="3400" b="1" dirty="0">
              <a:solidFill>
                <a:schemeClr val="dk1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1078" name="Google Shape;63;p13">
            <a:extLst>
              <a:ext uri="{FF2B5EF4-FFF2-40B4-BE49-F238E27FC236}">
                <a16:creationId xmlns:a16="http://schemas.microsoft.com/office/drawing/2014/main" id="{FDDA70BA-3E05-3012-7790-5105132BBEB8}"/>
              </a:ext>
            </a:extLst>
          </p:cNvPr>
          <p:cNvSpPr/>
          <p:nvPr/>
        </p:nvSpPr>
        <p:spPr>
          <a:xfrm>
            <a:off x="9668522" y="11137021"/>
            <a:ext cx="13369260" cy="936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715632" tIns="715632" rIns="715632" bIns="715632" anchor="ctr" anchorCtr="0">
            <a:noAutofit/>
          </a:bodyPr>
          <a:lstStyle/>
          <a:p>
            <a:pPr algn="ctr"/>
            <a:r>
              <a:rPr lang="en" sz="3400" b="1" dirty="0">
                <a:solidFill>
                  <a:schemeClr val="dk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COMPARISONS</a:t>
            </a:r>
            <a:endParaRPr sz="3400" b="1" dirty="0">
              <a:solidFill>
                <a:schemeClr val="dk1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sp>
        <p:nvSpPr>
          <p:cNvPr id="1111" name="Google Shape;63;p13">
            <a:extLst>
              <a:ext uri="{FF2B5EF4-FFF2-40B4-BE49-F238E27FC236}">
                <a16:creationId xmlns:a16="http://schemas.microsoft.com/office/drawing/2014/main" id="{2FFC0AE4-3AD5-26FC-325B-7D2505B9BC21}"/>
              </a:ext>
            </a:extLst>
          </p:cNvPr>
          <p:cNvSpPr/>
          <p:nvPr/>
        </p:nvSpPr>
        <p:spPr>
          <a:xfrm>
            <a:off x="23278768" y="11137021"/>
            <a:ext cx="8956826" cy="936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715632" tIns="715632" rIns="715632" bIns="715632" anchor="ctr" anchorCtr="0">
            <a:noAutofit/>
          </a:bodyPr>
          <a:lstStyle/>
          <a:p>
            <a:pPr algn="ctr"/>
            <a:r>
              <a:rPr lang="en" sz="3400" b="1" dirty="0">
                <a:solidFill>
                  <a:schemeClr val="dk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LIMITATIONS</a:t>
            </a:r>
            <a:endParaRPr sz="3400" b="1" dirty="0">
              <a:solidFill>
                <a:schemeClr val="dk1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pic>
        <p:nvPicPr>
          <p:cNvPr id="3" name="图形 5">
            <a:extLst>
              <a:ext uri="{FF2B5EF4-FFF2-40B4-BE49-F238E27FC236}">
                <a16:creationId xmlns:a16="http://schemas.microsoft.com/office/drawing/2014/main" id="{29B4607D-0A16-986C-020B-7FF5AA999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12324" y="1171011"/>
            <a:ext cx="5533951" cy="1524660"/>
          </a:xfrm>
          <a:prstGeom prst="rect">
            <a:avLst/>
          </a:prstGeom>
        </p:spPr>
      </p:pic>
      <p:pic>
        <p:nvPicPr>
          <p:cNvPr id="7" name="图形 3">
            <a:extLst>
              <a:ext uri="{FF2B5EF4-FFF2-40B4-BE49-F238E27FC236}">
                <a16:creationId xmlns:a16="http://schemas.microsoft.com/office/drawing/2014/main" id="{81A253E0-6798-D265-0AD2-217D1F713C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93268" y="1975740"/>
            <a:ext cx="3437956" cy="104750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4D2E822-E3AE-D60A-A602-7128F2A641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362227" y="1077800"/>
            <a:ext cx="3759637" cy="649279"/>
          </a:xfrm>
          <a:prstGeom prst="rect">
            <a:avLst/>
          </a:prstGeom>
        </p:spPr>
      </p:pic>
      <p:grpSp>
        <p:nvGrpSpPr>
          <p:cNvPr id="1169" name="Group 1168">
            <a:extLst>
              <a:ext uri="{FF2B5EF4-FFF2-40B4-BE49-F238E27FC236}">
                <a16:creationId xmlns:a16="http://schemas.microsoft.com/office/drawing/2014/main" id="{5DBDAD6B-E667-A7FB-02AF-2000F51B9A76}"/>
              </a:ext>
            </a:extLst>
          </p:cNvPr>
          <p:cNvGrpSpPr>
            <a:grpSpLocks noChangeAspect="1"/>
          </p:cNvGrpSpPr>
          <p:nvPr/>
        </p:nvGrpSpPr>
        <p:grpSpPr>
          <a:xfrm>
            <a:off x="9668522" y="4634323"/>
            <a:ext cx="13371320" cy="4789531"/>
            <a:chOff x="69244" y="0"/>
            <a:chExt cx="11867904" cy="425101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84F112-A3E8-E1B5-6EE2-7B3B82D7ADAD}"/>
                </a:ext>
              </a:extLst>
            </p:cNvPr>
            <p:cNvSpPr/>
            <p:nvPr/>
          </p:nvSpPr>
          <p:spPr>
            <a:xfrm>
              <a:off x="7918795" y="2964351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AE82AC-3FB7-45DC-F74A-96EE27D283F0}"/>
                </a:ext>
              </a:extLst>
            </p:cNvPr>
            <p:cNvCxnSpPr>
              <a:cxnSpLocks/>
              <a:endCxn id="19" idx="1"/>
            </p:cNvCxnSpPr>
            <p:nvPr/>
          </p:nvCxnSpPr>
          <p:spPr>
            <a:xfrm>
              <a:off x="1908701" y="902754"/>
              <a:ext cx="423511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D8D637B3-377A-D3F0-7DE5-D7082C4DEE0B}"/>
                </a:ext>
              </a:extLst>
            </p:cNvPr>
            <p:cNvSpPr/>
            <p:nvPr/>
          </p:nvSpPr>
          <p:spPr>
            <a:xfrm>
              <a:off x="2332208" y="51300"/>
              <a:ext cx="1056215" cy="1702937"/>
            </a:xfrm>
            <a:prstGeom prst="roundRect">
              <a:avLst/>
            </a:prstGeom>
            <a:solidFill>
              <a:srgbClr val="E9F7EC"/>
            </a:solidFill>
            <a:ln w="25400">
              <a:solidFill>
                <a:srgbClr val="56955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Optima" panose="02000503060000020004" pitchFamily="2" charset="0"/>
                  <a:cs typeface="Times New Roman" panose="02020603050405020304" pitchFamily="18" charset="0"/>
                </a:rPr>
                <a:t>Feature</a:t>
              </a:r>
              <a:r>
                <a:rPr lang="zh-CN" altLang="en-US" sz="1800" dirty="0">
                  <a:solidFill>
                    <a:schemeClr val="tx1"/>
                  </a:solidFill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Optima" panose="02000503060000020004" pitchFamily="2" charset="0"/>
                  <a:cs typeface="Times New Roman" panose="02020603050405020304" pitchFamily="18" charset="0"/>
                </a:rPr>
                <a:t>Extractor</a:t>
              </a:r>
              <a:endParaRPr lang="en-CN" sz="1800" dirty="0">
                <a:solidFill>
                  <a:schemeClr val="tx1"/>
                </a:solidFill>
                <a:latin typeface="Optima" panose="02000503060000020004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0DB152-7CA8-9C2A-D8D1-C24AF5590CBF}"/>
                </a:ext>
              </a:extLst>
            </p:cNvPr>
            <p:cNvCxnSpPr>
              <a:cxnSpLocks/>
            </p:cNvCxnSpPr>
            <p:nvPr/>
          </p:nvCxnSpPr>
          <p:spPr>
            <a:xfrm>
              <a:off x="3388426" y="896707"/>
              <a:ext cx="423511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Google Shape;1480;p30">
              <a:extLst>
                <a:ext uri="{FF2B5EF4-FFF2-40B4-BE49-F238E27FC236}">
                  <a16:creationId xmlns:a16="http://schemas.microsoft.com/office/drawing/2014/main" id="{36915BA2-8859-13A9-F9CC-4AE0FE911D32}"/>
                </a:ext>
              </a:extLst>
            </p:cNvPr>
            <p:cNvSpPr/>
            <p:nvPr/>
          </p:nvSpPr>
          <p:spPr>
            <a:xfrm flipH="1">
              <a:off x="3811945" y="0"/>
              <a:ext cx="172283" cy="180017"/>
            </a:xfrm>
            <a:prstGeom prst="rect">
              <a:avLst/>
            </a:prstGeom>
            <a:solidFill>
              <a:srgbClr val="D3EBC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sp>
          <p:nvSpPr>
            <p:cNvPr id="28" name="Google Shape;1480;p30">
              <a:extLst>
                <a:ext uri="{FF2B5EF4-FFF2-40B4-BE49-F238E27FC236}">
                  <a16:creationId xmlns:a16="http://schemas.microsoft.com/office/drawing/2014/main" id="{E19766D1-4A20-27F0-654B-2E884E10E5AB}"/>
                </a:ext>
              </a:extLst>
            </p:cNvPr>
            <p:cNvSpPr/>
            <p:nvPr/>
          </p:nvSpPr>
          <p:spPr>
            <a:xfrm flipH="1">
              <a:off x="3811943" y="174953"/>
              <a:ext cx="172283" cy="180017"/>
            </a:xfrm>
            <a:prstGeom prst="rect">
              <a:avLst/>
            </a:prstGeom>
            <a:solidFill>
              <a:srgbClr val="D3EBC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sp>
          <p:nvSpPr>
            <p:cNvPr id="29" name="Google Shape;1480;p30">
              <a:extLst>
                <a:ext uri="{FF2B5EF4-FFF2-40B4-BE49-F238E27FC236}">
                  <a16:creationId xmlns:a16="http://schemas.microsoft.com/office/drawing/2014/main" id="{FA172A47-25C1-8BC1-0BDD-81564692E390}"/>
                </a:ext>
              </a:extLst>
            </p:cNvPr>
            <p:cNvSpPr/>
            <p:nvPr/>
          </p:nvSpPr>
          <p:spPr>
            <a:xfrm flipH="1">
              <a:off x="3811943" y="354969"/>
              <a:ext cx="172283" cy="180017"/>
            </a:xfrm>
            <a:prstGeom prst="rect">
              <a:avLst/>
            </a:prstGeom>
            <a:solidFill>
              <a:srgbClr val="D3EBC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sp>
          <p:nvSpPr>
            <p:cNvPr id="31" name="Google Shape;1480;p30">
              <a:extLst>
                <a:ext uri="{FF2B5EF4-FFF2-40B4-BE49-F238E27FC236}">
                  <a16:creationId xmlns:a16="http://schemas.microsoft.com/office/drawing/2014/main" id="{DE8B77BD-3527-787B-4E1A-242CACB78354}"/>
                </a:ext>
              </a:extLst>
            </p:cNvPr>
            <p:cNvSpPr/>
            <p:nvPr/>
          </p:nvSpPr>
          <p:spPr>
            <a:xfrm flipH="1">
              <a:off x="3811943" y="534987"/>
              <a:ext cx="172283" cy="180017"/>
            </a:xfrm>
            <a:prstGeom prst="rect">
              <a:avLst/>
            </a:prstGeom>
            <a:solidFill>
              <a:srgbClr val="D3EBC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sp>
          <p:nvSpPr>
            <p:cNvPr id="32" name="Google Shape;1480;p30">
              <a:extLst>
                <a:ext uri="{FF2B5EF4-FFF2-40B4-BE49-F238E27FC236}">
                  <a16:creationId xmlns:a16="http://schemas.microsoft.com/office/drawing/2014/main" id="{34E99004-66AA-3E8A-0B27-0C683AB12FDF}"/>
                </a:ext>
              </a:extLst>
            </p:cNvPr>
            <p:cNvSpPr/>
            <p:nvPr/>
          </p:nvSpPr>
          <p:spPr>
            <a:xfrm flipH="1">
              <a:off x="3811941" y="709937"/>
              <a:ext cx="172283" cy="180017"/>
            </a:xfrm>
            <a:prstGeom prst="rect">
              <a:avLst/>
            </a:prstGeom>
            <a:solidFill>
              <a:srgbClr val="D3EBC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sp>
          <p:nvSpPr>
            <p:cNvPr id="33" name="Google Shape;1480;p30">
              <a:extLst>
                <a:ext uri="{FF2B5EF4-FFF2-40B4-BE49-F238E27FC236}">
                  <a16:creationId xmlns:a16="http://schemas.microsoft.com/office/drawing/2014/main" id="{2D15B9C7-97D2-DF5E-B00B-6C232B36B4F0}"/>
                </a:ext>
              </a:extLst>
            </p:cNvPr>
            <p:cNvSpPr/>
            <p:nvPr/>
          </p:nvSpPr>
          <p:spPr>
            <a:xfrm flipH="1">
              <a:off x="3811941" y="891057"/>
              <a:ext cx="172283" cy="180017"/>
            </a:xfrm>
            <a:prstGeom prst="rect">
              <a:avLst/>
            </a:prstGeom>
            <a:solidFill>
              <a:srgbClr val="D3EBC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sp>
          <p:nvSpPr>
            <p:cNvPr id="34" name="Google Shape;1480;p30">
              <a:extLst>
                <a:ext uri="{FF2B5EF4-FFF2-40B4-BE49-F238E27FC236}">
                  <a16:creationId xmlns:a16="http://schemas.microsoft.com/office/drawing/2014/main" id="{BCDACA2A-6F70-C562-5FAB-860DA7C0E37A}"/>
                </a:ext>
              </a:extLst>
            </p:cNvPr>
            <p:cNvSpPr/>
            <p:nvPr/>
          </p:nvSpPr>
          <p:spPr>
            <a:xfrm flipH="1">
              <a:off x="3811937" y="1072181"/>
              <a:ext cx="172283" cy="180017"/>
            </a:xfrm>
            <a:prstGeom prst="rect">
              <a:avLst/>
            </a:prstGeom>
            <a:solidFill>
              <a:srgbClr val="D3EBC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sp>
          <p:nvSpPr>
            <p:cNvPr id="35" name="Google Shape;1480;p30">
              <a:extLst>
                <a:ext uri="{FF2B5EF4-FFF2-40B4-BE49-F238E27FC236}">
                  <a16:creationId xmlns:a16="http://schemas.microsoft.com/office/drawing/2014/main" id="{CA6A68E8-EE0D-12EC-DD43-74D8183B1DEA}"/>
                </a:ext>
              </a:extLst>
            </p:cNvPr>
            <p:cNvSpPr/>
            <p:nvPr/>
          </p:nvSpPr>
          <p:spPr>
            <a:xfrm flipH="1">
              <a:off x="3811936" y="1247129"/>
              <a:ext cx="172283" cy="180017"/>
            </a:xfrm>
            <a:prstGeom prst="rect">
              <a:avLst/>
            </a:prstGeom>
            <a:solidFill>
              <a:srgbClr val="D3EBC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sp>
          <p:nvSpPr>
            <p:cNvPr id="36" name="Google Shape;1480;p30">
              <a:extLst>
                <a:ext uri="{FF2B5EF4-FFF2-40B4-BE49-F238E27FC236}">
                  <a16:creationId xmlns:a16="http://schemas.microsoft.com/office/drawing/2014/main" id="{A084BFFF-0F5B-CAF7-3EF3-14E431E53199}"/>
                </a:ext>
              </a:extLst>
            </p:cNvPr>
            <p:cNvSpPr/>
            <p:nvPr/>
          </p:nvSpPr>
          <p:spPr>
            <a:xfrm flipH="1">
              <a:off x="3811934" y="1427147"/>
              <a:ext cx="172283" cy="180017"/>
            </a:xfrm>
            <a:prstGeom prst="rect">
              <a:avLst/>
            </a:prstGeom>
            <a:solidFill>
              <a:srgbClr val="D3EBC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sp>
          <p:nvSpPr>
            <p:cNvPr id="37" name="Google Shape;1480;p30">
              <a:extLst>
                <a:ext uri="{FF2B5EF4-FFF2-40B4-BE49-F238E27FC236}">
                  <a16:creationId xmlns:a16="http://schemas.microsoft.com/office/drawing/2014/main" id="{57289111-2879-6077-8284-17B592D72274}"/>
                </a:ext>
              </a:extLst>
            </p:cNvPr>
            <p:cNvSpPr/>
            <p:nvPr/>
          </p:nvSpPr>
          <p:spPr>
            <a:xfrm flipH="1">
              <a:off x="3811934" y="1602095"/>
              <a:ext cx="172283" cy="180017"/>
            </a:xfrm>
            <a:prstGeom prst="rect">
              <a:avLst/>
            </a:prstGeom>
            <a:solidFill>
              <a:srgbClr val="D3EBC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A7475F-1DC2-06B3-C76C-CA1AFB80DB18}"/>
                </a:ext>
              </a:extLst>
            </p:cNvPr>
            <p:cNvCxnSpPr>
              <a:cxnSpLocks/>
            </p:cNvCxnSpPr>
            <p:nvPr/>
          </p:nvCxnSpPr>
          <p:spPr>
            <a:xfrm>
              <a:off x="3984217" y="904594"/>
              <a:ext cx="423511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2ECB7EC-A0E0-5BFC-1BF8-AD5B306127BB}"/>
                </a:ext>
              </a:extLst>
            </p:cNvPr>
            <p:cNvSpPr/>
            <p:nvPr/>
          </p:nvSpPr>
          <p:spPr>
            <a:xfrm>
              <a:off x="4412692" y="53140"/>
              <a:ext cx="1701288" cy="1702937"/>
            </a:xfrm>
            <a:prstGeom prst="roundRect">
              <a:avLst/>
            </a:prstGeom>
            <a:solidFill>
              <a:srgbClr val="EAF3F9"/>
            </a:solidFill>
            <a:ln w="25400">
              <a:solidFill>
                <a:srgbClr val="7896A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altLang="zh-CN" sz="1800" dirty="0">
                  <a:solidFill>
                    <a:schemeClr val="tx1"/>
                  </a:solidFill>
                  <a:latin typeface="Optima" panose="02000503060000020004" pitchFamily="2" charset="0"/>
                  <a:cs typeface="Times New Roman" panose="02020603050405020304" pitchFamily="18" charset="0"/>
                </a:rPr>
                <a:t>ZPressor</a:t>
              </a:r>
              <a:endParaRPr lang="en-CN" sz="1800" dirty="0">
                <a:solidFill>
                  <a:schemeClr val="tx1"/>
                </a:solidFill>
                <a:latin typeface="Optima" panose="0200050306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5EDEE68-89CE-9DC4-22F2-C37801A9EF9A}"/>
                </a:ext>
              </a:extLst>
            </p:cNvPr>
            <p:cNvSpPr/>
            <p:nvPr/>
          </p:nvSpPr>
          <p:spPr>
            <a:xfrm>
              <a:off x="7133455" y="51300"/>
              <a:ext cx="1192251" cy="1702937"/>
            </a:xfrm>
            <a:prstGeom prst="roundRect">
              <a:avLst/>
            </a:prstGeom>
            <a:solidFill>
              <a:srgbClr val="F9F2F2"/>
            </a:solidFill>
            <a:ln w="25400">
              <a:solidFill>
                <a:srgbClr val="C5959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altLang="zh-CN" sz="1800" dirty="0">
                  <a:solidFill>
                    <a:schemeClr val="tx1"/>
                  </a:solidFill>
                  <a:latin typeface="Optima" panose="02000503060000020004" pitchFamily="2" charset="0"/>
                  <a:cs typeface="Times New Roman" panose="02020603050405020304" pitchFamily="18" charset="0"/>
                </a:rPr>
                <a:t>Gaussian</a:t>
              </a:r>
              <a:r>
                <a:rPr lang="zh-CN" altLang="en-US" sz="1800" dirty="0">
                  <a:solidFill>
                    <a:schemeClr val="tx1"/>
                  </a:solidFill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Optima" panose="02000503060000020004" pitchFamily="2" charset="0"/>
                  <a:cs typeface="Times New Roman" panose="02020603050405020304" pitchFamily="18" charset="0"/>
                </a:rPr>
                <a:t>Predictor</a:t>
              </a:r>
              <a:endParaRPr lang="en-CN" sz="1800" dirty="0">
                <a:solidFill>
                  <a:schemeClr val="tx1"/>
                </a:solidFill>
                <a:latin typeface="Optima" panose="02000503060000020004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2D1F97D-07A6-C9A4-B03D-9887DE14E9DA}"/>
                </a:ext>
              </a:extLst>
            </p:cNvPr>
            <p:cNvCxnSpPr>
              <a:cxnSpLocks/>
            </p:cNvCxnSpPr>
            <p:nvPr/>
          </p:nvCxnSpPr>
          <p:spPr>
            <a:xfrm>
              <a:off x="6710117" y="893375"/>
              <a:ext cx="423511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Google Shape;1480;p30">
              <a:extLst>
                <a:ext uri="{FF2B5EF4-FFF2-40B4-BE49-F238E27FC236}">
                  <a16:creationId xmlns:a16="http://schemas.microsoft.com/office/drawing/2014/main" id="{741E9BFB-5BCF-F2AA-A6B9-082357615178}"/>
                </a:ext>
              </a:extLst>
            </p:cNvPr>
            <p:cNvSpPr/>
            <p:nvPr/>
          </p:nvSpPr>
          <p:spPr>
            <a:xfrm flipH="1">
              <a:off x="6537835" y="538424"/>
              <a:ext cx="172283" cy="18001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sp>
          <p:nvSpPr>
            <p:cNvPr id="43" name="Google Shape;1480;p30">
              <a:extLst>
                <a:ext uri="{FF2B5EF4-FFF2-40B4-BE49-F238E27FC236}">
                  <a16:creationId xmlns:a16="http://schemas.microsoft.com/office/drawing/2014/main" id="{EAB3B529-8EB0-25AF-6DD8-7FFF5BD3FF13}"/>
                </a:ext>
              </a:extLst>
            </p:cNvPr>
            <p:cNvSpPr/>
            <p:nvPr/>
          </p:nvSpPr>
          <p:spPr>
            <a:xfrm flipH="1">
              <a:off x="6537834" y="713371"/>
              <a:ext cx="172283" cy="18001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sp>
          <p:nvSpPr>
            <p:cNvPr id="44" name="Google Shape;1480;p30">
              <a:extLst>
                <a:ext uri="{FF2B5EF4-FFF2-40B4-BE49-F238E27FC236}">
                  <a16:creationId xmlns:a16="http://schemas.microsoft.com/office/drawing/2014/main" id="{376463C1-ABAF-8363-A44A-F43E726B1599}"/>
                </a:ext>
              </a:extLst>
            </p:cNvPr>
            <p:cNvSpPr/>
            <p:nvPr/>
          </p:nvSpPr>
          <p:spPr>
            <a:xfrm flipH="1">
              <a:off x="6537834" y="893388"/>
              <a:ext cx="172283" cy="18001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sp>
          <p:nvSpPr>
            <p:cNvPr id="45" name="Google Shape;1480;p30">
              <a:extLst>
                <a:ext uri="{FF2B5EF4-FFF2-40B4-BE49-F238E27FC236}">
                  <a16:creationId xmlns:a16="http://schemas.microsoft.com/office/drawing/2014/main" id="{49C812EC-2713-0FE0-A498-B90C5F464EA1}"/>
                </a:ext>
              </a:extLst>
            </p:cNvPr>
            <p:cNvSpPr/>
            <p:nvPr/>
          </p:nvSpPr>
          <p:spPr>
            <a:xfrm flipH="1">
              <a:off x="6537834" y="1074124"/>
              <a:ext cx="172283" cy="18001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801" b="1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66429B6-D8C5-41D9-75F1-E5C409CC85EF}"/>
                </a:ext>
              </a:extLst>
            </p:cNvPr>
            <p:cNvCxnSpPr>
              <a:cxnSpLocks/>
            </p:cNvCxnSpPr>
            <p:nvPr/>
          </p:nvCxnSpPr>
          <p:spPr>
            <a:xfrm>
              <a:off x="6113994" y="904594"/>
              <a:ext cx="423511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564B833-931B-25AB-B27F-E7CF782C15EE}"/>
                </a:ext>
              </a:extLst>
            </p:cNvPr>
            <p:cNvCxnSpPr>
              <a:cxnSpLocks/>
            </p:cNvCxnSpPr>
            <p:nvPr/>
          </p:nvCxnSpPr>
          <p:spPr>
            <a:xfrm>
              <a:off x="8325709" y="893375"/>
              <a:ext cx="423511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BA60EF7-95FC-D763-1B6B-843985EB9E07}"/>
                </a:ext>
              </a:extLst>
            </p:cNvPr>
            <p:cNvCxnSpPr>
              <a:cxnSpLocks/>
            </p:cNvCxnSpPr>
            <p:nvPr/>
          </p:nvCxnSpPr>
          <p:spPr>
            <a:xfrm>
              <a:off x="9890045" y="902754"/>
              <a:ext cx="423511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ular Callout 48">
              <a:extLst>
                <a:ext uri="{FF2B5EF4-FFF2-40B4-BE49-F238E27FC236}">
                  <a16:creationId xmlns:a16="http://schemas.microsoft.com/office/drawing/2014/main" id="{406B5896-F737-BF91-DD9D-070CD3A5ABAD}"/>
                </a:ext>
              </a:extLst>
            </p:cNvPr>
            <p:cNvSpPr/>
            <p:nvPr/>
          </p:nvSpPr>
          <p:spPr>
            <a:xfrm rot="10800000">
              <a:off x="69246" y="2032127"/>
              <a:ext cx="11853363" cy="2218889"/>
            </a:xfrm>
            <a:prstGeom prst="wedgeRoundRectCallout">
              <a:avLst>
                <a:gd name="adj1" fmla="val 7484"/>
                <a:gd name="adj2" fmla="val 58313"/>
                <a:gd name="adj3" fmla="val 16667"/>
              </a:avLst>
            </a:prstGeom>
            <a:noFill/>
            <a:ln w="3810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C1CB072-6C1C-46C7-88EC-8C4AD6BE3259}"/>
                </a:ext>
              </a:extLst>
            </p:cNvPr>
            <p:cNvSpPr/>
            <p:nvPr/>
          </p:nvSpPr>
          <p:spPr>
            <a:xfrm>
              <a:off x="721388" y="2208208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AAA9A3B-F915-FEE1-0706-8EB16038608F}"/>
                </a:ext>
              </a:extLst>
            </p:cNvPr>
            <p:cNvSpPr/>
            <p:nvPr/>
          </p:nvSpPr>
          <p:spPr>
            <a:xfrm>
              <a:off x="721388" y="2684552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BAAE581-EF9C-C5CE-D6D1-34E831494466}"/>
                </a:ext>
              </a:extLst>
            </p:cNvPr>
            <p:cNvSpPr/>
            <p:nvPr/>
          </p:nvSpPr>
          <p:spPr>
            <a:xfrm>
              <a:off x="721388" y="3160897"/>
              <a:ext cx="360000" cy="360000"/>
            </a:xfrm>
            <a:prstGeom prst="ellipse">
              <a:avLst/>
            </a:prstGeom>
            <a:solidFill>
              <a:srgbClr val="F2D1CE"/>
            </a:solidFill>
            <a:ln w="25400">
              <a:solidFill>
                <a:srgbClr val="AE5D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E271430-2C12-1A4B-513A-5AE52E633716}"/>
                </a:ext>
              </a:extLst>
            </p:cNvPr>
            <p:cNvSpPr/>
            <p:nvPr/>
          </p:nvSpPr>
          <p:spPr>
            <a:xfrm>
              <a:off x="1258798" y="2208210"/>
              <a:ext cx="360000" cy="360000"/>
            </a:xfrm>
            <a:prstGeom prst="ellipse">
              <a:avLst/>
            </a:prstGeom>
            <a:solidFill>
              <a:srgbClr val="F2D1CE"/>
            </a:solidFill>
            <a:ln w="25400">
              <a:solidFill>
                <a:srgbClr val="AE5D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077BD04-A73B-A07C-E00B-F74F7F371071}"/>
                </a:ext>
              </a:extLst>
            </p:cNvPr>
            <p:cNvSpPr/>
            <p:nvPr/>
          </p:nvSpPr>
          <p:spPr>
            <a:xfrm>
              <a:off x="1258798" y="2684552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2446E0A-A50B-42C1-75CF-08D5D9BB980E}"/>
                </a:ext>
              </a:extLst>
            </p:cNvPr>
            <p:cNvSpPr/>
            <p:nvPr/>
          </p:nvSpPr>
          <p:spPr>
            <a:xfrm>
              <a:off x="1258798" y="3160897"/>
              <a:ext cx="360000" cy="360000"/>
            </a:xfrm>
            <a:prstGeom prst="ellipse">
              <a:avLst/>
            </a:prstGeom>
            <a:solidFill>
              <a:srgbClr val="F2D1CE"/>
            </a:solidFill>
            <a:ln w="25400">
              <a:solidFill>
                <a:srgbClr val="AE5D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05B47A5-D609-C278-3DAB-B0FBC6060123}"/>
                    </a:ext>
                  </a:extLst>
                </p:cNvPr>
                <p:cNvSpPr txBox="1"/>
                <p:nvPr/>
              </p:nvSpPr>
              <p:spPr>
                <a:xfrm>
                  <a:off x="421054" y="3610309"/>
                  <a:ext cx="1524069" cy="3278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8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Input</a:t>
                  </a:r>
                  <a:r>
                    <a:rPr lang="zh-CN" altLang="en-US" sz="18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8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Feature</a:t>
                  </a:r>
                  <a:r>
                    <a:rPr lang="zh-CN" altLang="en-US" sz="18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l-GR" altLang="zh-CN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𝜲</m:t>
                      </m:r>
                    </m:oMath>
                  </a14:m>
                  <a:endParaRPr lang="en-CN" sz="1800" b="1" dirty="0">
                    <a:latin typeface="Optima" panose="02000503060000020004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05B47A5-D609-C278-3DAB-B0FBC60601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54" y="3610309"/>
                  <a:ext cx="1524069" cy="327806"/>
                </a:xfrm>
                <a:prstGeom prst="rect">
                  <a:avLst/>
                </a:prstGeom>
                <a:blipFill>
                  <a:blip r:embed="rId17"/>
                  <a:stretch>
                    <a:fillRect l="-2837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E2ED9B9-90A4-9CFE-13F7-D3ACD9F0EDE1}"/>
                </a:ext>
              </a:extLst>
            </p:cNvPr>
            <p:cNvSpPr/>
            <p:nvPr/>
          </p:nvSpPr>
          <p:spPr>
            <a:xfrm>
              <a:off x="3014114" y="2249654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031" name="Oval 1030">
              <a:extLst>
                <a:ext uri="{FF2B5EF4-FFF2-40B4-BE49-F238E27FC236}">
                  <a16:creationId xmlns:a16="http://schemas.microsoft.com/office/drawing/2014/main" id="{F152EE99-3589-4E10-A231-2C952B376DAA}"/>
                </a:ext>
              </a:extLst>
            </p:cNvPr>
            <p:cNvSpPr/>
            <p:nvPr/>
          </p:nvSpPr>
          <p:spPr>
            <a:xfrm>
              <a:off x="3014114" y="2725998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032" name="Oval 1031">
              <a:extLst>
                <a:ext uri="{FF2B5EF4-FFF2-40B4-BE49-F238E27FC236}">
                  <a16:creationId xmlns:a16="http://schemas.microsoft.com/office/drawing/2014/main" id="{E6D4C451-3835-6581-35DD-287B48F2B337}"/>
                </a:ext>
              </a:extLst>
            </p:cNvPr>
            <p:cNvSpPr/>
            <p:nvPr/>
          </p:nvSpPr>
          <p:spPr>
            <a:xfrm>
              <a:off x="3014114" y="3202342"/>
              <a:ext cx="360000" cy="360000"/>
            </a:xfrm>
            <a:prstGeom prst="ellipse">
              <a:avLst/>
            </a:prstGeom>
            <a:solidFill>
              <a:srgbClr val="F2D1CE"/>
            </a:solidFill>
            <a:ln w="25400">
              <a:solidFill>
                <a:srgbClr val="AE5D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20441F34-0035-D1E8-D246-AB4118EBE6CF}"/>
                </a:ext>
              </a:extLst>
            </p:cNvPr>
            <p:cNvSpPr/>
            <p:nvPr/>
          </p:nvSpPr>
          <p:spPr>
            <a:xfrm>
              <a:off x="3551523" y="2249654"/>
              <a:ext cx="360000" cy="360000"/>
            </a:xfrm>
            <a:prstGeom prst="ellipse">
              <a:avLst/>
            </a:prstGeom>
            <a:solidFill>
              <a:srgbClr val="F2D1CE"/>
            </a:solidFill>
            <a:ln w="25400">
              <a:solidFill>
                <a:srgbClr val="AE5D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E3EE55A0-E6B3-6A59-0273-C2C61EDE9722}"/>
                </a:ext>
              </a:extLst>
            </p:cNvPr>
            <p:cNvSpPr/>
            <p:nvPr/>
          </p:nvSpPr>
          <p:spPr>
            <a:xfrm>
              <a:off x="3551523" y="2725998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7EF025C1-0EEC-9D9B-4BD1-DD3DB35BE4F8}"/>
                </a:ext>
              </a:extLst>
            </p:cNvPr>
            <p:cNvSpPr/>
            <p:nvPr/>
          </p:nvSpPr>
          <p:spPr>
            <a:xfrm>
              <a:off x="3551523" y="3202342"/>
              <a:ext cx="360000" cy="360000"/>
            </a:xfrm>
            <a:prstGeom prst="ellipse">
              <a:avLst/>
            </a:prstGeom>
            <a:solidFill>
              <a:srgbClr val="F2D1C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 dirty="0"/>
            </a:p>
          </p:txBody>
        </p:sp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EDF8E046-E71E-FD9C-E5B8-2B372EF0A097}"/>
                </a:ext>
              </a:extLst>
            </p:cNvPr>
            <p:cNvSpPr txBox="1"/>
            <p:nvPr/>
          </p:nvSpPr>
          <p:spPr>
            <a:xfrm>
              <a:off x="7279928" y="3609614"/>
              <a:ext cx="2688853" cy="573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Step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3: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Merge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support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views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features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into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anchor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views</a:t>
              </a:r>
              <a:endParaRPr lang="en-CN" sz="1800" dirty="0">
                <a:latin typeface="Optima" panose="02000503060000020004" pitchFamily="2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9" name="TextBox 1048">
                  <a:extLst>
                    <a:ext uri="{FF2B5EF4-FFF2-40B4-BE49-F238E27FC236}">
                      <a16:creationId xmlns:a16="http://schemas.microsoft.com/office/drawing/2014/main" id="{AF5353C9-D80E-DF8C-9400-434CDD1071EC}"/>
                    </a:ext>
                  </a:extLst>
                </p:cNvPr>
                <p:cNvSpPr txBox="1"/>
                <p:nvPr/>
              </p:nvSpPr>
              <p:spPr>
                <a:xfrm>
                  <a:off x="9989305" y="3609614"/>
                  <a:ext cx="1681997" cy="3278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8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Output</a:t>
                  </a:r>
                  <a:r>
                    <a:rPr lang="zh-CN" altLang="en-US" sz="18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18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Feature</a:t>
                  </a:r>
                  <a:r>
                    <a:rPr lang="zh-CN" altLang="en-US" sz="18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l-GR" altLang="zh-CN" sz="1800" b="1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𝜡</m:t>
                      </m:r>
                    </m:oMath>
                  </a14:m>
                  <a:endParaRPr lang="en-CN" sz="1800" b="1" i="1" dirty="0">
                    <a:latin typeface="Optima" panose="02000503060000020004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49" name="TextBox 1048">
                  <a:extLst>
                    <a:ext uri="{FF2B5EF4-FFF2-40B4-BE49-F238E27FC236}">
                      <a16:creationId xmlns:a16="http://schemas.microsoft.com/office/drawing/2014/main" id="{AF5353C9-D80E-DF8C-9400-434CDD1071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9305" y="3609614"/>
                  <a:ext cx="1681997" cy="327806"/>
                </a:xfrm>
                <a:prstGeom prst="rect">
                  <a:avLst/>
                </a:prstGeom>
                <a:blipFill>
                  <a:blip r:embed="rId18"/>
                  <a:stretch>
                    <a:fillRect l="-2572" t="-8197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4" name="TextBox 1053">
              <a:extLst>
                <a:ext uri="{FF2B5EF4-FFF2-40B4-BE49-F238E27FC236}">
                  <a16:creationId xmlns:a16="http://schemas.microsoft.com/office/drawing/2014/main" id="{EAC76BC8-6B9B-7FFE-0070-96AD5CE1DF6D}"/>
                </a:ext>
              </a:extLst>
            </p:cNvPr>
            <p:cNvSpPr txBox="1"/>
            <p:nvPr/>
          </p:nvSpPr>
          <p:spPr>
            <a:xfrm>
              <a:off x="2130970" y="3609614"/>
              <a:ext cx="2617946" cy="327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Step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1: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Select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anchor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views.</a:t>
              </a:r>
              <a:endParaRPr lang="en-CN" sz="1800" dirty="0">
                <a:latin typeface="Optima" panose="0200050306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BDFF9E60-49B4-935D-6734-3556BA9A0246}"/>
                </a:ext>
              </a:extLst>
            </p:cNvPr>
            <p:cNvSpPr/>
            <p:nvPr/>
          </p:nvSpPr>
          <p:spPr>
            <a:xfrm>
              <a:off x="6032838" y="2146461"/>
              <a:ext cx="496075" cy="1476523"/>
            </a:xfrm>
            <a:prstGeom prst="rect">
              <a:avLst/>
            </a:prstGeom>
            <a:solidFill>
              <a:srgbClr val="FDDBD9">
                <a:alpha val="36078"/>
              </a:srgbClr>
            </a:solidFill>
            <a:ln w="63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 dirty="0"/>
            </a:p>
          </p:txBody>
        </p:sp>
        <p:sp>
          <p:nvSpPr>
            <p:cNvPr id="1058" name="Rectangle 1057">
              <a:extLst>
                <a:ext uri="{FF2B5EF4-FFF2-40B4-BE49-F238E27FC236}">
                  <a16:creationId xmlns:a16="http://schemas.microsoft.com/office/drawing/2014/main" id="{F381C674-99F4-E3A0-A183-5F3BF57451A0}"/>
                </a:ext>
              </a:extLst>
            </p:cNvPr>
            <p:cNvSpPr/>
            <p:nvPr/>
          </p:nvSpPr>
          <p:spPr>
            <a:xfrm>
              <a:off x="5499931" y="2146461"/>
              <a:ext cx="496075" cy="1476521"/>
            </a:xfrm>
            <a:prstGeom prst="rect">
              <a:avLst/>
            </a:prstGeom>
            <a:solidFill>
              <a:srgbClr val="BBCFF1">
                <a:alpha val="36078"/>
              </a:srgbClr>
            </a:solidFill>
            <a:ln w="6350">
              <a:solidFill>
                <a:schemeClr val="accent1">
                  <a:shade val="1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9442DD99-3ACE-32D6-6107-EBF1B50815DD}"/>
                </a:ext>
              </a:extLst>
            </p:cNvPr>
            <p:cNvSpPr/>
            <p:nvPr/>
          </p:nvSpPr>
          <p:spPr>
            <a:xfrm>
              <a:off x="5563461" y="2217413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062" name="Oval 1061">
              <a:extLst>
                <a:ext uri="{FF2B5EF4-FFF2-40B4-BE49-F238E27FC236}">
                  <a16:creationId xmlns:a16="http://schemas.microsoft.com/office/drawing/2014/main" id="{E2CDBE7C-C84F-B267-0996-451479D2815F}"/>
                </a:ext>
              </a:extLst>
            </p:cNvPr>
            <p:cNvSpPr/>
            <p:nvPr/>
          </p:nvSpPr>
          <p:spPr>
            <a:xfrm>
              <a:off x="5563461" y="2693757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063" name="Oval 1062">
              <a:extLst>
                <a:ext uri="{FF2B5EF4-FFF2-40B4-BE49-F238E27FC236}">
                  <a16:creationId xmlns:a16="http://schemas.microsoft.com/office/drawing/2014/main" id="{8D51631D-0C58-0407-A9F9-CC0438F63CEE}"/>
                </a:ext>
              </a:extLst>
            </p:cNvPr>
            <p:cNvSpPr/>
            <p:nvPr/>
          </p:nvSpPr>
          <p:spPr>
            <a:xfrm>
              <a:off x="5563461" y="3170100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064" name="Oval 1063">
              <a:extLst>
                <a:ext uri="{FF2B5EF4-FFF2-40B4-BE49-F238E27FC236}">
                  <a16:creationId xmlns:a16="http://schemas.microsoft.com/office/drawing/2014/main" id="{986BAFB1-3554-556C-5779-1E1674D07EC2}"/>
                </a:ext>
              </a:extLst>
            </p:cNvPr>
            <p:cNvSpPr/>
            <p:nvPr/>
          </p:nvSpPr>
          <p:spPr>
            <a:xfrm>
              <a:off x="6100871" y="2217413"/>
              <a:ext cx="360000" cy="360000"/>
            </a:xfrm>
            <a:prstGeom prst="ellipse">
              <a:avLst/>
            </a:prstGeom>
            <a:solidFill>
              <a:srgbClr val="F2D1C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065" name="Oval 1064">
              <a:extLst>
                <a:ext uri="{FF2B5EF4-FFF2-40B4-BE49-F238E27FC236}">
                  <a16:creationId xmlns:a16="http://schemas.microsoft.com/office/drawing/2014/main" id="{3E96ADDB-0F4A-15C0-39F4-83B2F8EDAFA5}"/>
                </a:ext>
              </a:extLst>
            </p:cNvPr>
            <p:cNvSpPr/>
            <p:nvPr/>
          </p:nvSpPr>
          <p:spPr>
            <a:xfrm>
              <a:off x="6100871" y="2693757"/>
              <a:ext cx="360000" cy="360000"/>
            </a:xfrm>
            <a:prstGeom prst="ellipse">
              <a:avLst/>
            </a:prstGeom>
            <a:solidFill>
              <a:srgbClr val="F2D1CE"/>
            </a:solidFill>
            <a:ln w="25400">
              <a:solidFill>
                <a:srgbClr val="AE5D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066" name="Oval 1065">
              <a:extLst>
                <a:ext uri="{FF2B5EF4-FFF2-40B4-BE49-F238E27FC236}">
                  <a16:creationId xmlns:a16="http://schemas.microsoft.com/office/drawing/2014/main" id="{582ACE4D-D617-5A49-0602-41473AAE9ECC}"/>
                </a:ext>
              </a:extLst>
            </p:cNvPr>
            <p:cNvSpPr/>
            <p:nvPr/>
          </p:nvSpPr>
          <p:spPr>
            <a:xfrm>
              <a:off x="6100871" y="3170100"/>
              <a:ext cx="360000" cy="360000"/>
            </a:xfrm>
            <a:prstGeom prst="ellipse">
              <a:avLst/>
            </a:prstGeom>
            <a:solidFill>
              <a:srgbClr val="F2D1CE"/>
            </a:solidFill>
            <a:ln w="25400">
              <a:solidFill>
                <a:srgbClr val="AE5D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 dirty="0"/>
            </a:p>
          </p:txBody>
        </p:sp>
        <p:sp>
          <p:nvSpPr>
            <p:cNvPr id="1067" name="TextBox 1066">
              <a:extLst>
                <a:ext uri="{FF2B5EF4-FFF2-40B4-BE49-F238E27FC236}">
                  <a16:creationId xmlns:a16="http://schemas.microsoft.com/office/drawing/2014/main" id="{9F0D5159-1221-BB2F-FF04-44C038252005}"/>
                </a:ext>
              </a:extLst>
            </p:cNvPr>
            <p:cNvSpPr txBox="1"/>
            <p:nvPr/>
          </p:nvSpPr>
          <p:spPr>
            <a:xfrm>
              <a:off x="4741347" y="3609614"/>
              <a:ext cx="2617946" cy="573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Step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2:</a:t>
              </a:r>
              <a:r>
                <a:rPr lang="zh-CN" altLang="en-US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latin typeface="Optima" panose="02000503060000020004" pitchFamily="2" charset="0"/>
                  <a:cs typeface="Times New Roman" panose="02020603050405020304" pitchFamily="18" charset="0"/>
                </a:rPr>
                <a:t>Assign other views to the corresponding group.</a:t>
              </a:r>
              <a:endParaRPr lang="en-CN" sz="1800" dirty="0">
                <a:latin typeface="Optima" panose="02000503060000020004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68" name="Straight Connector 1067">
              <a:extLst>
                <a:ext uri="{FF2B5EF4-FFF2-40B4-BE49-F238E27FC236}">
                  <a16:creationId xmlns:a16="http://schemas.microsoft.com/office/drawing/2014/main" id="{52AAAB50-689E-7989-5D6A-36BA2637A511}"/>
                </a:ext>
              </a:extLst>
            </p:cNvPr>
            <p:cNvCxnSpPr>
              <a:cxnSpLocks/>
            </p:cNvCxnSpPr>
            <p:nvPr/>
          </p:nvCxnSpPr>
          <p:spPr>
            <a:xfrm>
              <a:off x="1787189" y="2907145"/>
              <a:ext cx="1070933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53FB52B5-29F9-4FEB-F5DE-2D80999B5B96}"/>
                </a:ext>
              </a:extLst>
            </p:cNvPr>
            <p:cNvSpPr/>
            <p:nvPr/>
          </p:nvSpPr>
          <p:spPr>
            <a:xfrm>
              <a:off x="7918795" y="2784351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1BC2A26D-1A99-DB13-9195-501FA0F8D53B}"/>
                </a:ext>
              </a:extLst>
            </p:cNvPr>
            <p:cNvSpPr/>
            <p:nvPr/>
          </p:nvSpPr>
          <p:spPr>
            <a:xfrm>
              <a:off x="7918795" y="2582645"/>
              <a:ext cx="360000" cy="36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3BE645D8-B9A0-0E74-5524-EF65EB8B4CDA}"/>
                </a:ext>
              </a:extLst>
            </p:cNvPr>
            <p:cNvSpPr/>
            <p:nvPr/>
          </p:nvSpPr>
          <p:spPr>
            <a:xfrm>
              <a:off x="8554691" y="2980779"/>
              <a:ext cx="360000" cy="360000"/>
            </a:xfrm>
            <a:prstGeom prst="ellipse">
              <a:avLst/>
            </a:prstGeom>
            <a:solidFill>
              <a:srgbClr val="F2D1CE"/>
            </a:solidFill>
            <a:ln w="25400">
              <a:solidFill>
                <a:srgbClr val="AE5D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103" name="Oval 1102">
              <a:extLst>
                <a:ext uri="{FF2B5EF4-FFF2-40B4-BE49-F238E27FC236}">
                  <a16:creationId xmlns:a16="http://schemas.microsoft.com/office/drawing/2014/main" id="{6FCA7D29-E490-DEAB-B093-1887DAC9DF59}"/>
                </a:ext>
              </a:extLst>
            </p:cNvPr>
            <p:cNvSpPr/>
            <p:nvPr/>
          </p:nvSpPr>
          <p:spPr>
            <a:xfrm>
              <a:off x="8554691" y="2800779"/>
              <a:ext cx="360000" cy="360000"/>
            </a:xfrm>
            <a:prstGeom prst="ellipse">
              <a:avLst/>
            </a:prstGeom>
            <a:solidFill>
              <a:srgbClr val="F2D1CE"/>
            </a:solidFill>
            <a:ln w="25400">
              <a:solidFill>
                <a:srgbClr val="AE5D5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115" name="Oval 1114">
              <a:extLst>
                <a:ext uri="{FF2B5EF4-FFF2-40B4-BE49-F238E27FC236}">
                  <a16:creationId xmlns:a16="http://schemas.microsoft.com/office/drawing/2014/main" id="{9A40855E-3E50-8E6C-2DCA-74CB20944C12}"/>
                </a:ext>
              </a:extLst>
            </p:cNvPr>
            <p:cNvSpPr/>
            <p:nvPr/>
          </p:nvSpPr>
          <p:spPr>
            <a:xfrm>
              <a:off x="8554691" y="2599073"/>
              <a:ext cx="360000" cy="360000"/>
            </a:xfrm>
            <a:prstGeom prst="ellipse">
              <a:avLst/>
            </a:prstGeom>
            <a:solidFill>
              <a:srgbClr val="F2D1C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sp>
          <p:nvSpPr>
            <p:cNvPr id="1116" name="Oval 1115">
              <a:extLst>
                <a:ext uri="{FF2B5EF4-FFF2-40B4-BE49-F238E27FC236}">
                  <a16:creationId xmlns:a16="http://schemas.microsoft.com/office/drawing/2014/main" id="{A6167624-6CDC-2F25-3831-FDD9EFAEF996}"/>
                </a:ext>
              </a:extLst>
            </p:cNvPr>
            <p:cNvSpPr/>
            <p:nvPr/>
          </p:nvSpPr>
          <p:spPr>
            <a:xfrm>
              <a:off x="10303996" y="2725998"/>
              <a:ext cx="360000" cy="360000"/>
            </a:xfrm>
            <a:prstGeom prst="ellipse">
              <a:avLst/>
            </a:prstGeom>
            <a:solidFill>
              <a:srgbClr val="8FAADC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 dirty="0"/>
            </a:p>
          </p:txBody>
        </p:sp>
        <p:sp>
          <p:nvSpPr>
            <p:cNvPr id="1118" name="Oval 1117">
              <a:extLst>
                <a:ext uri="{FF2B5EF4-FFF2-40B4-BE49-F238E27FC236}">
                  <a16:creationId xmlns:a16="http://schemas.microsoft.com/office/drawing/2014/main" id="{39A9D9F3-9B61-C7E7-D5CF-A74F25D539C2}"/>
                </a:ext>
              </a:extLst>
            </p:cNvPr>
            <p:cNvSpPr/>
            <p:nvPr/>
          </p:nvSpPr>
          <p:spPr>
            <a:xfrm>
              <a:off x="10937596" y="2725998"/>
              <a:ext cx="360000" cy="360000"/>
            </a:xfrm>
            <a:prstGeom prst="ellipse">
              <a:avLst/>
            </a:prstGeom>
            <a:solidFill>
              <a:srgbClr val="AE5D54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sz="1801"/>
            </a:p>
          </p:txBody>
        </p:sp>
        <p:grpSp>
          <p:nvGrpSpPr>
            <p:cNvPr id="1120" name="Group 1119">
              <a:extLst>
                <a:ext uri="{FF2B5EF4-FFF2-40B4-BE49-F238E27FC236}">
                  <a16:creationId xmlns:a16="http://schemas.microsoft.com/office/drawing/2014/main" id="{BD4B23A4-C7E4-B105-D566-6AAF2AE472ED}"/>
                </a:ext>
              </a:extLst>
            </p:cNvPr>
            <p:cNvGrpSpPr/>
            <p:nvPr/>
          </p:nvGrpSpPr>
          <p:grpSpPr>
            <a:xfrm>
              <a:off x="8500304" y="64013"/>
              <a:ext cx="1310033" cy="1606457"/>
              <a:chOff x="1427658" y="2470459"/>
              <a:chExt cx="1355427" cy="1606456"/>
            </a:xfrm>
          </p:grpSpPr>
          <p:sp>
            <p:nvSpPr>
              <p:cNvPr id="1122" name="Oval 1121">
                <a:extLst>
                  <a:ext uri="{FF2B5EF4-FFF2-40B4-BE49-F238E27FC236}">
                    <a16:creationId xmlns:a16="http://schemas.microsoft.com/office/drawing/2014/main" id="{CDFE3BCD-82D2-D069-6C09-09B86C7BE9F7}"/>
                  </a:ext>
                </a:extLst>
              </p:cNvPr>
              <p:cNvSpPr/>
              <p:nvPr/>
            </p:nvSpPr>
            <p:spPr>
              <a:xfrm rot="19374130">
                <a:off x="1636663" y="2470459"/>
                <a:ext cx="483776" cy="1529466"/>
              </a:xfrm>
              <a:prstGeom prst="ellipse">
                <a:avLst/>
              </a:prstGeom>
              <a:gradFill flip="none" rotWithShape="1">
                <a:gsLst>
                  <a:gs pos="71000">
                    <a:srgbClr val="91AFDE"/>
                  </a:gs>
                  <a:gs pos="0">
                    <a:schemeClr val="accent1">
                      <a:alpha val="84000"/>
                    </a:schemeClr>
                  </a:gs>
                  <a:gs pos="100000">
                    <a:schemeClr val="accent5">
                      <a:lumMod val="20000"/>
                      <a:lumOff val="80000"/>
                      <a:alpha val="12149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24655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801"/>
              </a:p>
            </p:txBody>
          </p:sp>
          <p:sp>
            <p:nvSpPr>
              <p:cNvPr id="1130" name="Oval 1129">
                <a:extLst>
                  <a:ext uri="{FF2B5EF4-FFF2-40B4-BE49-F238E27FC236}">
                    <a16:creationId xmlns:a16="http://schemas.microsoft.com/office/drawing/2014/main" id="{26FA3DFF-368E-3862-DF60-6DD85DE06391}"/>
                  </a:ext>
                </a:extLst>
              </p:cNvPr>
              <p:cNvSpPr/>
              <p:nvPr/>
            </p:nvSpPr>
            <p:spPr>
              <a:xfrm rot="2614173">
                <a:off x="2315104" y="2985185"/>
                <a:ext cx="435298" cy="932668"/>
              </a:xfrm>
              <a:prstGeom prst="ellipse">
                <a:avLst/>
              </a:prstGeom>
              <a:gradFill flip="none" rotWithShape="1">
                <a:gsLst>
                  <a:gs pos="71000">
                    <a:schemeClr val="accent5">
                      <a:lumMod val="40000"/>
                      <a:lumOff val="60000"/>
                    </a:schemeClr>
                  </a:gs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5">
                      <a:lumMod val="20000"/>
                      <a:lumOff val="80000"/>
                      <a:alpha val="12149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08280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801"/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A4B5AC32-C692-3130-7C08-E30F73777481}"/>
                  </a:ext>
                </a:extLst>
              </p:cNvPr>
              <p:cNvSpPr/>
              <p:nvPr/>
            </p:nvSpPr>
            <p:spPr>
              <a:xfrm rot="783528">
                <a:off x="2042996" y="2530185"/>
                <a:ext cx="573926" cy="1148425"/>
              </a:xfrm>
              <a:prstGeom prst="ellipse">
                <a:avLst/>
              </a:prstGeom>
              <a:gradFill flip="none" rotWithShape="1">
                <a:gsLst>
                  <a:gs pos="40000">
                    <a:srgbClr val="F3DB94"/>
                  </a:gs>
                  <a:gs pos="0">
                    <a:srgbClr val="E8C660"/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05621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801"/>
              </a:p>
            </p:txBody>
          </p:sp>
          <p:sp>
            <p:nvSpPr>
              <p:cNvPr id="1142" name="Oval 1141">
                <a:extLst>
                  <a:ext uri="{FF2B5EF4-FFF2-40B4-BE49-F238E27FC236}">
                    <a16:creationId xmlns:a16="http://schemas.microsoft.com/office/drawing/2014/main" id="{D9FB8330-8A7E-FF9E-A378-82385CB69C6E}"/>
                  </a:ext>
                </a:extLst>
              </p:cNvPr>
              <p:cNvSpPr/>
              <p:nvPr/>
            </p:nvSpPr>
            <p:spPr>
              <a:xfrm rot="6118692">
                <a:off x="1851262" y="3145091"/>
                <a:ext cx="508220" cy="1355427"/>
              </a:xfrm>
              <a:prstGeom prst="ellipse">
                <a:avLst/>
              </a:prstGeom>
              <a:gradFill flip="none" rotWithShape="1">
                <a:gsLst>
                  <a:gs pos="51000">
                    <a:schemeClr val="bg1">
                      <a:lumMod val="85000"/>
                    </a:schemeClr>
                  </a:gs>
                  <a:gs pos="0">
                    <a:schemeClr val="bg2">
                      <a:lumMod val="5000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softEdge rad="158622"/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 sz="1801"/>
              </a:p>
            </p:txBody>
          </p:sp>
        </p:grpSp>
        <p:grpSp>
          <p:nvGrpSpPr>
            <p:cNvPr id="1144" name="Group 1143">
              <a:extLst>
                <a:ext uri="{FF2B5EF4-FFF2-40B4-BE49-F238E27FC236}">
                  <a16:creationId xmlns:a16="http://schemas.microsoft.com/office/drawing/2014/main" id="{D59FF511-7A94-14A2-5891-C90CA66042C1}"/>
                </a:ext>
              </a:extLst>
            </p:cNvPr>
            <p:cNvGrpSpPr/>
            <p:nvPr/>
          </p:nvGrpSpPr>
          <p:grpSpPr>
            <a:xfrm>
              <a:off x="69244" y="45996"/>
              <a:ext cx="1798390" cy="1732906"/>
              <a:chOff x="877747" y="474906"/>
              <a:chExt cx="2075013" cy="2087468"/>
            </a:xfrm>
          </p:grpSpPr>
          <p:pic>
            <p:nvPicPr>
              <p:cNvPr id="1162" name="Picture 1161">
                <a:extLst>
                  <a:ext uri="{FF2B5EF4-FFF2-40B4-BE49-F238E27FC236}">
                    <a16:creationId xmlns:a16="http://schemas.microsoft.com/office/drawing/2014/main" id="{9D0EBCAC-268F-178C-9548-4896B5AC7B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 r="42911"/>
              <a:stretch/>
            </p:blipFill>
            <p:spPr>
              <a:xfrm>
                <a:off x="877747" y="474906"/>
                <a:ext cx="1623600" cy="1625143"/>
              </a:xfrm>
              <a:prstGeom prst="rect">
                <a:avLst/>
              </a:prstGeom>
            </p:spPr>
          </p:pic>
          <p:pic>
            <p:nvPicPr>
              <p:cNvPr id="1163" name="Picture 1162">
                <a:extLst>
                  <a:ext uri="{FF2B5EF4-FFF2-40B4-BE49-F238E27FC236}">
                    <a16:creationId xmlns:a16="http://schemas.microsoft.com/office/drawing/2014/main" id="{443A085B-79A2-472A-4032-5F1DE6518C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rcRect r="42911" b="94"/>
              <a:stretch/>
            </p:blipFill>
            <p:spPr>
              <a:xfrm>
                <a:off x="1120202" y="706840"/>
                <a:ext cx="1623600" cy="1623600"/>
              </a:xfrm>
              <a:prstGeom prst="rect">
                <a:avLst/>
              </a:prstGeom>
            </p:spPr>
          </p:pic>
          <p:pic>
            <p:nvPicPr>
              <p:cNvPr id="1164" name="Picture 1163">
                <a:extLst>
                  <a:ext uri="{FF2B5EF4-FFF2-40B4-BE49-F238E27FC236}">
                    <a16:creationId xmlns:a16="http://schemas.microsoft.com/office/drawing/2014/main" id="{7F9824A0-F9C8-74DF-1E9C-5F57CEA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srcRect r="42911"/>
              <a:stretch/>
            </p:blipFill>
            <p:spPr>
              <a:xfrm>
                <a:off x="1329160" y="937231"/>
                <a:ext cx="1623600" cy="1625143"/>
              </a:xfrm>
              <a:prstGeom prst="rect">
                <a:avLst/>
              </a:prstGeom>
            </p:spPr>
          </p:pic>
        </p:grpSp>
        <p:pic>
          <p:nvPicPr>
            <p:cNvPr id="1165" name="Picture 1164">
              <a:extLst>
                <a:ext uri="{FF2B5EF4-FFF2-40B4-BE49-F238E27FC236}">
                  <a16:creationId xmlns:a16="http://schemas.microsoft.com/office/drawing/2014/main" id="{92782051-9C87-AE5C-975C-D9CA63B1A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r="42928"/>
            <a:stretch/>
          </p:blipFill>
          <p:spPr>
            <a:xfrm>
              <a:off x="10313548" y="63632"/>
              <a:ext cx="1623600" cy="1625600"/>
            </a:xfrm>
            <a:prstGeom prst="rect">
              <a:avLst/>
            </a:prstGeom>
          </p:spPr>
        </p:pic>
        <p:cxnSp>
          <p:nvCxnSpPr>
            <p:cNvPr id="1166" name="Straight Connector 1165">
              <a:extLst>
                <a:ext uri="{FF2B5EF4-FFF2-40B4-BE49-F238E27FC236}">
                  <a16:creationId xmlns:a16="http://schemas.microsoft.com/office/drawing/2014/main" id="{9339C8CE-B956-51A1-564A-05A3F0C13148}"/>
                </a:ext>
              </a:extLst>
            </p:cNvPr>
            <p:cNvCxnSpPr>
              <a:cxnSpLocks/>
            </p:cNvCxnSpPr>
            <p:nvPr/>
          </p:nvCxnSpPr>
          <p:spPr>
            <a:xfrm>
              <a:off x="4182859" y="2907145"/>
              <a:ext cx="1070933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>
              <a:extLst>
                <a:ext uri="{FF2B5EF4-FFF2-40B4-BE49-F238E27FC236}">
                  <a16:creationId xmlns:a16="http://schemas.microsoft.com/office/drawing/2014/main" id="{6FD97884-64B7-E32B-C6A4-95F0A646C4A3}"/>
                </a:ext>
              </a:extLst>
            </p:cNvPr>
            <p:cNvCxnSpPr>
              <a:cxnSpLocks/>
            </p:cNvCxnSpPr>
            <p:nvPr/>
          </p:nvCxnSpPr>
          <p:spPr>
            <a:xfrm>
              <a:off x="6700565" y="2907145"/>
              <a:ext cx="1070933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8" name="Straight Connector 1167">
              <a:extLst>
                <a:ext uri="{FF2B5EF4-FFF2-40B4-BE49-F238E27FC236}">
                  <a16:creationId xmlns:a16="http://schemas.microsoft.com/office/drawing/2014/main" id="{01798857-3D70-3C35-103E-5EDB2E4FC8C9}"/>
                </a:ext>
              </a:extLst>
            </p:cNvPr>
            <p:cNvCxnSpPr>
              <a:cxnSpLocks/>
            </p:cNvCxnSpPr>
            <p:nvPr/>
          </p:nvCxnSpPr>
          <p:spPr>
            <a:xfrm>
              <a:off x="9085009" y="2907145"/>
              <a:ext cx="1070933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TextBox 29">
            <a:extLst>
              <a:ext uri="{FF2B5EF4-FFF2-40B4-BE49-F238E27FC236}">
                <a16:creationId xmlns:a16="http://schemas.microsoft.com/office/drawing/2014/main" id="{8BECA32C-F65A-4F60-A052-C1760379FA2B}"/>
              </a:ext>
            </a:extLst>
          </p:cNvPr>
          <p:cNvSpPr txBox="1"/>
          <p:nvPr/>
        </p:nvSpPr>
        <p:spPr>
          <a:xfrm>
            <a:off x="10430234" y="20014391"/>
            <a:ext cx="2037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N" sz="3200" dirty="0">
                <a:latin typeface="Optima" panose="02000503060000020004" pitchFamily="2" charset="0"/>
                <a:cs typeface="Times New Roman" panose="02020603050405020304" pitchFamily="18" charset="0"/>
              </a:rPr>
              <a:t>Inputs</a:t>
            </a:r>
          </a:p>
        </p:txBody>
      </p:sp>
      <p:sp>
        <p:nvSpPr>
          <p:cNvPr id="215" name="TextBox 30">
            <a:extLst>
              <a:ext uri="{FF2B5EF4-FFF2-40B4-BE49-F238E27FC236}">
                <a16:creationId xmlns:a16="http://schemas.microsoft.com/office/drawing/2014/main" id="{0C2CA065-7CDC-4403-A2B8-1811368E0F27}"/>
              </a:ext>
            </a:extLst>
          </p:cNvPr>
          <p:cNvSpPr txBox="1"/>
          <p:nvPr/>
        </p:nvSpPr>
        <p:spPr>
          <a:xfrm>
            <a:off x="20115305" y="20013312"/>
            <a:ext cx="268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Optima" panose="02000503060000020004" pitchFamily="2" charset="0"/>
                <a:cs typeface="Times New Roman" panose="02020603050405020304" pitchFamily="18" charset="0"/>
              </a:rPr>
              <a:t>Ground</a:t>
            </a:r>
            <a:r>
              <a:rPr lang="zh-CN" altLang="en-US" sz="3200" dirty="0">
                <a:latin typeface="Optima" panose="02000503060000020004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latin typeface="Optima" panose="02000503060000020004" pitchFamily="2" charset="0"/>
                <a:cs typeface="Times New Roman" panose="02020603050405020304" pitchFamily="18" charset="0"/>
              </a:rPr>
              <a:t>Truth</a:t>
            </a:r>
            <a:endParaRPr lang="en-CN" sz="3200" dirty="0">
              <a:latin typeface="Optima" panose="0200050306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16" name="TextBox 31">
            <a:extLst>
              <a:ext uri="{FF2B5EF4-FFF2-40B4-BE49-F238E27FC236}">
                <a16:creationId xmlns:a16="http://schemas.microsoft.com/office/drawing/2014/main" id="{D6B7CB07-5A29-40EF-9E04-FBF5FCF7AD16}"/>
              </a:ext>
            </a:extLst>
          </p:cNvPr>
          <p:cNvSpPr txBox="1"/>
          <p:nvPr/>
        </p:nvSpPr>
        <p:spPr>
          <a:xfrm>
            <a:off x="13707810" y="20013312"/>
            <a:ext cx="234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latin typeface="Optima" panose="02000503060000020004" pitchFamily="2" charset="0"/>
                <a:cs typeface="Times New Roman" panose="02020603050405020304" pitchFamily="18" charset="0"/>
              </a:rPr>
              <a:t>DepthSplat</a:t>
            </a:r>
            <a:endParaRPr lang="en-CN" sz="3200" dirty="0">
              <a:latin typeface="Optima" panose="0200050306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17" name="TextBox 32">
            <a:extLst>
              <a:ext uri="{FF2B5EF4-FFF2-40B4-BE49-F238E27FC236}">
                <a16:creationId xmlns:a16="http://schemas.microsoft.com/office/drawing/2014/main" id="{B46F3269-8AA4-42F5-B83A-D6A82DC88AD2}"/>
              </a:ext>
            </a:extLst>
          </p:cNvPr>
          <p:cNvSpPr txBox="1"/>
          <p:nvPr/>
        </p:nvSpPr>
        <p:spPr>
          <a:xfrm>
            <a:off x="16905004" y="20013312"/>
            <a:ext cx="2568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latin typeface="Optima" panose="02000503060000020004" pitchFamily="2" charset="0"/>
                <a:cs typeface="Times New Roman" panose="02020603050405020304" pitchFamily="18" charset="0"/>
              </a:rPr>
              <a:t>ZPressor</a:t>
            </a:r>
            <a:endParaRPr lang="en-CN" sz="3200" dirty="0">
              <a:latin typeface="Optima" panose="0200050306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90A68D8-6F62-43B8-9E37-52DABBCA86A1}"/>
              </a:ext>
            </a:extLst>
          </p:cNvPr>
          <p:cNvGrpSpPr/>
          <p:nvPr/>
        </p:nvGrpSpPr>
        <p:grpSpPr>
          <a:xfrm>
            <a:off x="9643722" y="12331190"/>
            <a:ext cx="13394060" cy="7565737"/>
            <a:chOff x="10933233" y="12331190"/>
            <a:chExt cx="13394060" cy="7565737"/>
          </a:xfrm>
        </p:grpSpPr>
        <p:pic>
          <p:nvPicPr>
            <p:cNvPr id="200" name="Picture 1">
              <a:extLst>
                <a:ext uri="{FF2B5EF4-FFF2-40B4-BE49-F238E27FC236}">
                  <a16:creationId xmlns:a16="http://schemas.microsoft.com/office/drawing/2014/main" id="{E92606E7-D3AF-4DE7-A182-98DECDB0F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10940642" y="14258227"/>
              <a:ext cx="1511638" cy="863794"/>
            </a:xfrm>
            <a:prstGeom prst="rect">
              <a:avLst/>
            </a:prstGeom>
          </p:spPr>
        </p:pic>
        <p:pic>
          <p:nvPicPr>
            <p:cNvPr id="201" name="Picture 2">
              <a:extLst>
                <a:ext uri="{FF2B5EF4-FFF2-40B4-BE49-F238E27FC236}">
                  <a16:creationId xmlns:a16="http://schemas.microsoft.com/office/drawing/2014/main" id="{C01C569B-4010-4F4B-9D54-C9C7ABCEE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12974877" y="14264195"/>
              <a:ext cx="1511641" cy="863794"/>
            </a:xfrm>
            <a:prstGeom prst="rect">
              <a:avLst/>
            </a:prstGeom>
          </p:spPr>
        </p:pic>
        <p:pic>
          <p:nvPicPr>
            <p:cNvPr id="202" name="Picture 3">
              <a:extLst>
                <a:ext uri="{FF2B5EF4-FFF2-40B4-BE49-F238E27FC236}">
                  <a16:creationId xmlns:a16="http://schemas.microsoft.com/office/drawing/2014/main" id="{2EB294C6-47BD-478D-A52C-46426DAD0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2974877" y="15196678"/>
              <a:ext cx="1511641" cy="863794"/>
            </a:xfrm>
            <a:prstGeom prst="rect">
              <a:avLst/>
            </a:prstGeom>
          </p:spPr>
        </p:pic>
        <p:pic>
          <p:nvPicPr>
            <p:cNvPr id="203" name="Picture 4">
              <a:extLst>
                <a:ext uri="{FF2B5EF4-FFF2-40B4-BE49-F238E27FC236}">
                  <a16:creationId xmlns:a16="http://schemas.microsoft.com/office/drawing/2014/main" id="{8A2CD6A9-425E-473A-A43C-29348156E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0940640" y="15190710"/>
              <a:ext cx="1511641" cy="863794"/>
            </a:xfrm>
            <a:prstGeom prst="rect">
              <a:avLst/>
            </a:prstGeom>
          </p:spPr>
        </p:pic>
        <p:pic>
          <p:nvPicPr>
            <p:cNvPr id="204" name="Picture 5">
              <a:extLst>
                <a:ext uri="{FF2B5EF4-FFF2-40B4-BE49-F238E27FC236}">
                  <a16:creationId xmlns:a16="http://schemas.microsoft.com/office/drawing/2014/main" id="{72342193-62B1-4C9C-8838-64D50319D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14616634" y="14269926"/>
              <a:ext cx="3143486" cy="1796276"/>
            </a:xfrm>
            <a:prstGeom prst="rect">
              <a:avLst/>
            </a:prstGeom>
          </p:spPr>
        </p:pic>
        <p:pic>
          <p:nvPicPr>
            <p:cNvPr id="205" name="Picture 7">
              <a:extLst>
                <a:ext uri="{FF2B5EF4-FFF2-40B4-BE49-F238E27FC236}">
                  <a16:creationId xmlns:a16="http://schemas.microsoft.com/office/drawing/2014/main" id="{D2CED029-E659-4A9D-9F82-D5F42E9AC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21183807" y="14264220"/>
              <a:ext cx="3143486" cy="1796276"/>
            </a:xfrm>
            <a:prstGeom prst="rect">
              <a:avLst/>
            </a:prstGeom>
          </p:spPr>
        </p:pic>
        <p:pic>
          <p:nvPicPr>
            <p:cNvPr id="206" name="Picture 8">
              <a:extLst>
                <a:ext uri="{FF2B5EF4-FFF2-40B4-BE49-F238E27FC236}">
                  <a16:creationId xmlns:a16="http://schemas.microsoft.com/office/drawing/2014/main" id="{09C99A27-2E07-4949-B90E-45ABBF021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17910224" y="14269900"/>
              <a:ext cx="3143487" cy="1796279"/>
            </a:xfrm>
            <a:prstGeom prst="rect">
              <a:avLst/>
            </a:prstGeom>
          </p:spPr>
        </p:pic>
        <p:pic>
          <p:nvPicPr>
            <p:cNvPr id="207" name="Picture 19">
              <a:extLst>
                <a:ext uri="{FF2B5EF4-FFF2-40B4-BE49-F238E27FC236}">
                  <a16:creationId xmlns:a16="http://schemas.microsoft.com/office/drawing/2014/main" id="{A9A5F658-A2DF-4E5D-A79C-3829DAB69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10940640" y="16179288"/>
              <a:ext cx="1511641" cy="863794"/>
            </a:xfrm>
            <a:prstGeom prst="rect">
              <a:avLst/>
            </a:prstGeom>
          </p:spPr>
        </p:pic>
        <p:pic>
          <p:nvPicPr>
            <p:cNvPr id="208" name="Picture 20">
              <a:extLst>
                <a:ext uri="{FF2B5EF4-FFF2-40B4-BE49-F238E27FC236}">
                  <a16:creationId xmlns:a16="http://schemas.microsoft.com/office/drawing/2014/main" id="{090E7F36-6AFE-4BF5-A8FD-8C914BC8F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12974877" y="16185256"/>
              <a:ext cx="1511641" cy="863794"/>
            </a:xfrm>
            <a:prstGeom prst="rect">
              <a:avLst/>
            </a:prstGeom>
          </p:spPr>
        </p:pic>
        <p:pic>
          <p:nvPicPr>
            <p:cNvPr id="209" name="Picture 21">
              <a:extLst>
                <a:ext uri="{FF2B5EF4-FFF2-40B4-BE49-F238E27FC236}">
                  <a16:creationId xmlns:a16="http://schemas.microsoft.com/office/drawing/2014/main" id="{3082ED1F-DC89-472C-A79C-AD2314CEB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10948368" y="17111772"/>
              <a:ext cx="1511641" cy="863794"/>
            </a:xfrm>
            <a:prstGeom prst="rect">
              <a:avLst/>
            </a:prstGeom>
          </p:spPr>
        </p:pic>
        <p:pic>
          <p:nvPicPr>
            <p:cNvPr id="210" name="Picture 23">
              <a:extLst>
                <a:ext uri="{FF2B5EF4-FFF2-40B4-BE49-F238E27FC236}">
                  <a16:creationId xmlns:a16="http://schemas.microsoft.com/office/drawing/2014/main" id="{7BCD26B2-75B3-4EB3-A971-EF3231FB8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12974896" y="17117759"/>
              <a:ext cx="1511642" cy="863795"/>
            </a:xfrm>
            <a:prstGeom prst="rect">
              <a:avLst/>
            </a:prstGeom>
          </p:spPr>
        </p:pic>
        <p:pic>
          <p:nvPicPr>
            <p:cNvPr id="211" name="Picture 25">
              <a:extLst>
                <a:ext uri="{FF2B5EF4-FFF2-40B4-BE49-F238E27FC236}">
                  <a16:creationId xmlns:a16="http://schemas.microsoft.com/office/drawing/2014/main" id="{4C37194B-BC82-48EC-BCB0-857BE45D2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14616659" y="16185284"/>
              <a:ext cx="3143484" cy="1796276"/>
            </a:xfrm>
            <a:prstGeom prst="rect">
              <a:avLst/>
            </a:prstGeom>
          </p:spPr>
        </p:pic>
        <p:pic>
          <p:nvPicPr>
            <p:cNvPr id="212" name="Picture 27">
              <a:extLst>
                <a:ext uri="{FF2B5EF4-FFF2-40B4-BE49-F238E27FC236}">
                  <a16:creationId xmlns:a16="http://schemas.microsoft.com/office/drawing/2014/main" id="{386E7B65-ACDC-442F-824E-25CB4EC19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21183807" y="16179568"/>
              <a:ext cx="3143486" cy="1796276"/>
            </a:xfrm>
            <a:prstGeom prst="rect">
              <a:avLst/>
            </a:prstGeom>
          </p:spPr>
        </p:pic>
        <p:pic>
          <p:nvPicPr>
            <p:cNvPr id="213" name="Picture 28">
              <a:extLst>
                <a:ext uri="{FF2B5EF4-FFF2-40B4-BE49-F238E27FC236}">
                  <a16:creationId xmlns:a16="http://schemas.microsoft.com/office/drawing/2014/main" id="{8E61C4FD-998B-41E6-A323-0B31A27C4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17890258" y="16185272"/>
              <a:ext cx="3143484" cy="1796276"/>
            </a:xfrm>
            <a:prstGeom prst="rect">
              <a:avLst/>
            </a:prstGeom>
          </p:spPr>
        </p:pic>
        <p:pic>
          <p:nvPicPr>
            <p:cNvPr id="218" name="Picture 33">
              <a:extLst>
                <a:ext uri="{FF2B5EF4-FFF2-40B4-BE49-F238E27FC236}">
                  <a16:creationId xmlns:a16="http://schemas.microsoft.com/office/drawing/2014/main" id="{1DF0BC5D-BB26-4C8F-901B-3F4FC0CB1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10948368" y="18094676"/>
              <a:ext cx="1503913" cy="859379"/>
            </a:xfrm>
            <a:prstGeom prst="rect">
              <a:avLst/>
            </a:prstGeom>
          </p:spPr>
        </p:pic>
        <p:pic>
          <p:nvPicPr>
            <p:cNvPr id="219" name="Picture 34">
              <a:extLst>
                <a:ext uri="{FF2B5EF4-FFF2-40B4-BE49-F238E27FC236}">
                  <a16:creationId xmlns:a16="http://schemas.microsoft.com/office/drawing/2014/main" id="{D6FBD388-7044-4B8F-88B8-CC2BC1680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2974875" y="18100649"/>
              <a:ext cx="1511643" cy="863795"/>
            </a:xfrm>
            <a:prstGeom prst="rect">
              <a:avLst/>
            </a:prstGeom>
          </p:spPr>
        </p:pic>
        <p:pic>
          <p:nvPicPr>
            <p:cNvPr id="220" name="Picture 35">
              <a:extLst>
                <a:ext uri="{FF2B5EF4-FFF2-40B4-BE49-F238E27FC236}">
                  <a16:creationId xmlns:a16="http://schemas.microsoft.com/office/drawing/2014/main" id="{1A427297-20EC-4450-86D6-97F6B8EEA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10940649" y="19027145"/>
              <a:ext cx="1519369" cy="868211"/>
            </a:xfrm>
            <a:prstGeom prst="rect">
              <a:avLst/>
            </a:prstGeom>
          </p:spPr>
        </p:pic>
        <p:pic>
          <p:nvPicPr>
            <p:cNvPr id="221" name="Picture 36">
              <a:extLst>
                <a:ext uri="{FF2B5EF4-FFF2-40B4-BE49-F238E27FC236}">
                  <a16:creationId xmlns:a16="http://schemas.microsoft.com/office/drawing/2014/main" id="{48F01C9A-EDC9-493D-9B2B-5A9AA46C5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2974875" y="19033132"/>
              <a:ext cx="1511643" cy="863795"/>
            </a:xfrm>
            <a:prstGeom prst="rect">
              <a:avLst/>
            </a:prstGeom>
          </p:spPr>
        </p:pic>
        <p:pic>
          <p:nvPicPr>
            <p:cNvPr id="222" name="Picture 37">
              <a:extLst>
                <a:ext uri="{FF2B5EF4-FFF2-40B4-BE49-F238E27FC236}">
                  <a16:creationId xmlns:a16="http://schemas.microsoft.com/office/drawing/2014/main" id="{DFE2B1F7-9A3D-435A-BC33-31D32A941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14616653" y="18100642"/>
              <a:ext cx="3143487" cy="1796279"/>
            </a:xfrm>
            <a:prstGeom prst="rect">
              <a:avLst/>
            </a:prstGeom>
          </p:spPr>
        </p:pic>
        <p:pic>
          <p:nvPicPr>
            <p:cNvPr id="223" name="Picture 38">
              <a:extLst>
                <a:ext uri="{FF2B5EF4-FFF2-40B4-BE49-F238E27FC236}">
                  <a16:creationId xmlns:a16="http://schemas.microsoft.com/office/drawing/2014/main" id="{5CF9EE04-6F16-434A-BB20-1078D04D8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17890253" y="18100642"/>
              <a:ext cx="3143487" cy="1796279"/>
            </a:xfrm>
            <a:prstGeom prst="rect">
              <a:avLst/>
            </a:prstGeom>
          </p:spPr>
        </p:pic>
        <p:pic>
          <p:nvPicPr>
            <p:cNvPr id="224" name="Picture 39">
              <a:extLst>
                <a:ext uri="{FF2B5EF4-FFF2-40B4-BE49-F238E27FC236}">
                  <a16:creationId xmlns:a16="http://schemas.microsoft.com/office/drawing/2014/main" id="{1328557E-FEFF-4D51-BF6B-6493F2DC8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21177152" y="18100644"/>
              <a:ext cx="3143483" cy="1796276"/>
            </a:xfrm>
            <a:prstGeom prst="rect">
              <a:avLst/>
            </a:prstGeom>
          </p:spPr>
        </p:pic>
        <p:cxnSp>
          <p:nvCxnSpPr>
            <p:cNvPr id="225" name="Straight Connector 42">
              <a:extLst>
                <a:ext uri="{FF2B5EF4-FFF2-40B4-BE49-F238E27FC236}">
                  <a16:creationId xmlns:a16="http://schemas.microsoft.com/office/drawing/2014/main" id="{B650500C-05E2-44A8-9E3E-23DFE41AB724}"/>
                </a:ext>
              </a:extLst>
            </p:cNvPr>
            <p:cNvCxnSpPr>
              <a:cxnSpLocks/>
            </p:cNvCxnSpPr>
            <p:nvPr/>
          </p:nvCxnSpPr>
          <p:spPr>
            <a:xfrm>
              <a:off x="12720266" y="12878245"/>
              <a:ext cx="0" cy="782809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44">
              <a:extLst>
                <a:ext uri="{FF2B5EF4-FFF2-40B4-BE49-F238E27FC236}">
                  <a16:creationId xmlns:a16="http://schemas.microsoft.com/office/drawing/2014/main" id="{5DF380D9-F9B6-48DA-9C3F-6BB0DCB53621}"/>
                </a:ext>
              </a:extLst>
            </p:cNvPr>
            <p:cNvCxnSpPr>
              <a:cxnSpLocks/>
            </p:cNvCxnSpPr>
            <p:nvPr/>
          </p:nvCxnSpPr>
          <p:spPr>
            <a:xfrm>
              <a:off x="12720266" y="14799314"/>
              <a:ext cx="0" cy="782809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45">
              <a:extLst>
                <a:ext uri="{FF2B5EF4-FFF2-40B4-BE49-F238E27FC236}">
                  <a16:creationId xmlns:a16="http://schemas.microsoft.com/office/drawing/2014/main" id="{AAC9CA2F-BB69-43E1-AFE0-AA225DB2BF60}"/>
                </a:ext>
              </a:extLst>
            </p:cNvPr>
            <p:cNvCxnSpPr>
              <a:cxnSpLocks/>
            </p:cNvCxnSpPr>
            <p:nvPr/>
          </p:nvCxnSpPr>
          <p:spPr>
            <a:xfrm>
              <a:off x="12720266" y="16720376"/>
              <a:ext cx="0" cy="782809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46">
              <a:extLst>
                <a:ext uri="{FF2B5EF4-FFF2-40B4-BE49-F238E27FC236}">
                  <a16:creationId xmlns:a16="http://schemas.microsoft.com/office/drawing/2014/main" id="{448D54B1-85BE-49EC-BADE-1CA3EF122045}"/>
                </a:ext>
              </a:extLst>
            </p:cNvPr>
            <p:cNvCxnSpPr>
              <a:cxnSpLocks/>
            </p:cNvCxnSpPr>
            <p:nvPr/>
          </p:nvCxnSpPr>
          <p:spPr>
            <a:xfrm>
              <a:off x="12720266" y="18635748"/>
              <a:ext cx="0" cy="782809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9" name="Picture 48">
              <a:extLst>
                <a:ext uri="{FF2B5EF4-FFF2-40B4-BE49-F238E27FC236}">
                  <a16:creationId xmlns:a16="http://schemas.microsoft.com/office/drawing/2014/main" id="{2F216014-9F1E-452F-8D7A-CCBEA6CCA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14616634" y="12337084"/>
              <a:ext cx="3143486" cy="1796278"/>
            </a:xfrm>
            <a:prstGeom prst="rect">
              <a:avLst/>
            </a:prstGeom>
          </p:spPr>
        </p:pic>
        <p:pic>
          <p:nvPicPr>
            <p:cNvPr id="230" name="Picture 50">
              <a:extLst>
                <a:ext uri="{FF2B5EF4-FFF2-40B4-BE49-F238E27FC236}">
                  <a16:creationId xmlns:a16="http://schemas.microsoft.com/office/drawing/2014/main" id="{FFBA7F5F-5A0B-464B-B40B-691A1F017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21177149" y="12337084"/>
              <a:ext cx="3143486" cy="1796278"/>
            </a:xfrm>
            <a:prstGeom prst="rect">
              <a:avLst/>
            </a:prstGeom>
          </p:spPr>
        </p:pic>
        <p:pic>
          <p:nvPicPr>
            <p:cNvPr id="231" name="Picture 52">
              <a:extLst>
                <a:ext uri="{FF2B5EF4-FFF2-40B4-BE49-F238E27FC236}">
                  <a16:creationId xmlns:a16="http://schemas.microsoft.com/office/drawing/2014/main" id="{CD1432B7-213A-487A-90B9-60E323BE4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17903549" y="12331191"/>
              <a:ext cx="3150158" cy="1800090"/>
            </a:xfrm>
            <a:prstGeom prst="rect">
              <a:avLst/>
            </a:prstGeom>
          </p:spPr>
        </p:pic>
        <p:pic>
          <p:nvPicPr>
            <p:cNvPr id="232" name="Picture 54">
              <a:extLst>
                <a:ext uri="{FF2B5EF4-FFF2-40B4-BE49-F238E27FC236}">
                  <a16:creationId xmlns:a16="http://schemas.microsoft.com/office/drawing/2014/main" id="{9F01F030-9FC8-478A-A657-DA8114A06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10948370" y="12331190"/>
              <a:ext cx="1511642" cy="863795"/>
            </a:xfrm>
            <a:prstGeom prst="rect">
              <a:avLst/>
            </a:prstGeom>
          </p:spPr>
        </p:pic>
        <p:pic>
          <p:nvPicPr>
            <p:cNvPr id="233" name="Picture 56">
              <a:extLst>
                <a:ext uri="{FF2B5EF4-FFF2-40B4-BE49-F238E27FC236}">
                  <a16:creationId xmlns:a16="http://schemas.microsoft.com/office/drawing/2014/main" id="{7893DED1-67A6-4F6E-BA4A-2256EB31C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12974875" y="12331191"/>
              <a:ext cx="1511643" cy="863795"/>
            </a:xfrm>
            <a:prstGeom prst="rect">
              <a:avLst/>
            </a:prstGeom>
          </p:spPr>
        </p:pic>
        <p:pic>
          <p:nvPicPr>
            <p:cNvPr id="234" name="Picture 58">
              <a:extLst>
                <a:ext uri="{FF2B5EF4-FFF2-40B4-BE49-F238E27FC236}">
                  <a16:creationId xmlns:a16="http://schemas.microsoft.com/office/drawing/2014/main" id="{E4D8EDC2-86C4-44C9-B1D2-A40023044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10933233" y="13261514"/>
              <a:ext cx="1525735" cy="871849"/>
            </a:xfrm>
            <a:prstGeom prst="rect">
              <a:avLst/>
            </a:prstGeom>
          </p:spPr>
        </p:pic>
        <p:pic>
          <p:nvPicPr>
            <p:cNvPr id="235" name="Picture 60">
              <a:extLst>
                <a:ext uri="{FF2B5EF4-FFF2-40B4-BE49-F238E27FC236}">
                  <a16:creationId xmlns:a16="http://schemas.microsoft.com/office/drawing/2014/main" id="{BFD6DE45-EAFA-460E-A6CA-6088A7841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12961565" y="13261513"/>
              <a:ext cx="1511644" cy="863796"/>
            </a:xfrm>
            <a:prstGeom prst="rect">
              <a:avLst/>
            </a:prstGeom>
          </p:spPr>
        </p:pic>
      </p:grpSp>
      <p:sp>
        <p:nvSpPr>
          <p:cNvPr id="165" name="Google Shape;63;p13">
            <a:extLst>
              <a:ext uri="{FF2B5EF4-FFF2-40B4-BE49-F238E27FC236}">
                <a16:creationId xmlns:a16="http://schemas.microsoft.com/office/drawing/2014/main" id="{E949238C-C470-4173-9B6D-553CFA1FAE77}"/>
              </a:ext>
            </a:extLst>
          </p:cNvPr>
          <p:cNvSpPr/>
          <p:nvPr/>
        </p:nvSpPr>
        <p:spPr>
          <a:xfrm>
            <a:off x="947009" y="11137021"/>
            <a:ext cx="8460000" cy="936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715632" tIns="715632" rIns="715632" bIns="715632" anchor="ctr" anchorCtr="0">
            <a:noAutofit/>
          </a:bodyPr>
          <a:lstStyle/>
          <a:p>
            <a:pPr algn="ctr"/>
            <a:r>
              <a:rPr lang="en-US" altLang="zh-CN" sz="3400" b="1" dirty="0">
                <a:solidFill>
                  <a:schemeClr val="dk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EXPERIMENTAL ANALYSIS</a:t>
            </a:r>
            <a:endParaRPr sz="3400" b="1" dirty="0">
              <a:solidFill>
                <a:schemeClr val="dk1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EF717837-FC0D-4B12-839D-4DE25B8A8C42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870671" y="17305569"/>
            <a:ext cx="8536337" cy="2693331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8C5C6B24-B92E-47B7-A4CA-C9228BC456C1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23278769" y="4617119"/>
            <a:ext cx="4782336" cy="312961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78439917-35B6-4AC7-B10F-BE1F3277B848}"/>
              </a:ext>
            </a:extLst>
          </p:cNvPr>
          <p:cNvGrpSpPr>
            <a:grpSpLocks noChangeAspect="1"/>
          </p:cNvGrpSpPr>
          <p:nvPr/>
        </p:nvGrpSpPr>
        <p:grpSpPr>
          <a:xfrm>
            <a:off x="971071" y="4684748"/>
            <a:ext cx="8435938" cy="4739105"/>
            <a:chOff x="59726" y="2224151"/>
            <a:chExt cx="5675709" cy="3188476"/>
          </a:xfrm>
        </p:grpSpPr>
        <p:sp>
          <p:nvSpPr>
            <p:cNvPr id="171" name="Freeform 109">
              <a:extLst>
                <a:ext uri="{FF2B5EF4-FFF2-40B4-BE49-F238E27FC236}">
                  <a16:creationId xmlns:a16="http://schemas.microsoft.com/office/drawing/2014/main" id="{031BCE78-8710-4FD2-BC30-7C55BB16B634}"/>
                </a:ext>
              </a:extLst>
            </p:cNvPr>
            <p:cNvSpPr/>
            <p:nvPr/>
          </p:nvSpPr>
          <p:spPr>
            <a:xfrm>
              <a:off x="66059" y="2522485"/>
              <a:ext cx="5669374" cy="2890142"/>
            </a:xfrm>
            <a:custGeom>
              <a:avLst/>
              <a:gdLst>
                <a:gd name="connsiteX0" fmla="*/ 0 w 5669374"/>
                <a:gd name="connsiteY0" fmla="*/ 0 h 2696768"/>
                <a:gd name="connsiteX1" fmla="*/ 3239634 w 5669374"/>
                <a:gd name="connsiteY1" fmla="*/ 0 h 2696768"/>
                <a:gd name="connsiteX2" fmla="*/ 3239634 w 5669374"/>
                <a:gd name="connsiteY2" fmla="*/ 1045835 h 2696768"/>
                <a:gd name="connsiteX3" fmla="*/ 5669374 w 5669374"/>
                <a:gd name="connsiteY3" fmla="*/ 1045835 h 2696768"/>
                <a:gd name="connsiteX4" fmla="*/ 5669374 w 5669374"/>
                <a:gd name="connsiteY4" fmla="*/ 2696768 h 2696768"/>
                <a:gd name="connsiteX5" fmla="*/ 1582142 w 5669374"/>
                <a:gd name="connsiteY5" fmla="*/ 2696768 h 2696768"/>
                <a:gd name="connsiteX6" fmla="*/ 1582142 w 5669374"/>
                <a:gd name="connsiteY6" fmla="*/ 1409809 h 2696768"/>
                <a:gd name="connsiteX7" fmla="*/ 0 w 5669374"/>
                <a:gd name="connsiteY7" fmla="*/ 1409809 h 269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69374" h="2696768">
                  <a:moveTo>
                    <a:pt x="0" y="0"/>
                  </a:moveTo>
                  <a:lnTo>
                    <a:pt x="3239634" y="0"/>
                  </a:lnTo>
                  <a:lnTo>
                    <a:pt x="3239634" y="1045835"/>
                  </a:lnTo>
                  <a:lnTo>
                    <a:pt x="5669374" y="1045835"/>
                  </a:lnTo>
                  <a:lnTo>
                    <a:pt x="5669374" y="2696768"/>
                  </a:lnTo>
                  <a:lnTo>
                    <a:pt x="1582142" y="2696768"/>
                  </a:lnTo>
                  <a:lnTo>
                    <a:pt x="1582142" y="1409809"/>
                  </a:lnTo>
                  <a:lnTo>
                    <a:pt x="0" y="1409809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  <a:alpha val="43910"/>
              </a:schemeClr>
            </a:solidFill>
            <a:ln w="25400">
              <a:solidFill>
                <a:schemeClr val="accent6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CN"/>
            </a:p>
          </p:txBody>
        </p:sp>
        <p:sp>
          <p:nvSpPr>
            <p:cNvPr id="172" name="Google Shape;1563;p30">
              <a:extLst>
                <a:ext uri="{FF2B5EF4-FFF2-40B4-BE49-F238E27FC236}">
                  <a16:creationId xmlns:a16="http://schemas.microsoft.com/office/drawing/2014/main" id="{9F5627C1-747D-40B6-A4F2-F0F87644E847}"/>
                </a:ext>
              </a:extLst>
            </p:cNvPr>
            <p:cNvSpPr/>
            <p:nvPr/>
          </p:nvSpPr>
          <p:spPr>
            <a:xfrm flipH="1">
              <a:off x="2179123" y="2627995"/>
              <a:ext cx="720995" cy="598548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862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3" name="Group 113">
              <a:extLst>
                <a:ext uri="{FF2B5EF4-FFF2-40B4-BE49-F238E27FC236}">
                  <a16:creationId xmlns:a16="http://schemas.microsoft.com/office/drawing/2014/main" id="{CE9ED3AE-8E4D-455A-A020-49416270C314}"/>
                </a:ext>
              </a:extLst>
            </p:cNvPr>
            <p:cNvGrpSpPr/>
            <p:nvPr/>
          </p:nvGrpSpPr>
          <p:grpSpPr>
            <a:xfrm>
              <a:off x="3625200" y="2691596"/>
              <a:ext cx="321277" cy="350752"/>
              <a:chOff x="3644042" y="2683921"/>
              <a:chExt cx="321277" cy="350752"/>
            </a:xfrm>
          </p:grpSpPr>
          <p:sp>
            <p:nvSpPr>
              <p:cNvPr id="174" name="Magnetic Disk 31">
                <a:extLst>
                  <a:ext uri="{FF2B5EF4-FFF2-40B4-BE49-F238E27FC236}">
                    <a16:creationId xmlns:a16="http://schemas.microsoft.com/office/drawing/2014/main" id="{0F08D2EF-D788-4066-B82F-EB52996071A8}"/>
                  </a:ext>
                </a:extLst>
              </p:cNvPr>
              <p:cNvSpPr/>
              <p:nvPr/>
            </p:nvSpPr>
            <p:spPr>
              <a:xfrm>
                <a:off x="3644042" y="2927497"/>
                <a:ext cx="321277" cy="107176"/>
              </a:xfrm>
              <a:prstGeom prst="flowChartMagneticDisk">
                <a:avLst/>
              </a:prstGeom>
              <a:solidFill>
                <a:srgbClr val="C28F8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175" name="Magnetic Disk 37">
                <a:extLst>
                  <a:ext uri="{FF2B5EF4-FFF2-40B4-BE49-F238E27FC236}">
                    <a16:creationId xmlns:a16="http://schemas.microsoft.com/office/drawing/2014/main" id="{04BD7FF3-D9C7-444E-B374-728F03E526D7}"/>
                  </a:ext>
                </a:extLst>
              </p:cNvPr>
              <p:cNvSpPr/>
              <p:nvPr/>
            </p:nvSpPr>
            <p:spPr>
              <a:xfrm>
                <a:off x="3644042" y="2873158"/>
                <a:ext cx="321277" cy="99440"/>
              </a:xfrm>
              <a:prstGeom prst="flowChartMagneticDisk">
                <a:avLst/>
              </a:prstGeom>
              <a:solidFill>
                <a:srgbClr val="C28F8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176" name="Magnetic Disk 38">
                <a:extLst>
                  <a:ext uri="{FF2B5EF4-FFF2-40B4-BE49-F238E27FC236}">
                    <a16:creationId xmlns:a16="http://schemas.microsoft.com/office/drawing/2014/main" id="{970170E4-9CC4-4A1E-94E4-C9F3B21EEEF5}"/>
                  </a:ext>
                </a:extLst>
              </p:cNvPr>
              <p:cNvSpPr/>
              <p:nvPr/>
            </p:nvSpPr>
            <p:spPr>
              <a:xfrm>
                <a:off x="3644042" y="2808863"/>
                <a:ext cx="321277" cy="107176"/>
              </a:xfrm>
              <a:prstGeom prst="flowChartMagneticDisk">
                <a:avLst/>
              </a:prstGeom>
              <a:solidFill>
                <a:srgbClr val="C28F8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177" name="Magnetic Disk 39">
                <a:extLst>
                  <a:ext uri="{FF2B5EF4-FFF2-40B4-BE49-F238E27FC236}">
                    <a16:creationId xmlns:a16="http://schemas.microsoft.com/office/drawing/2014/main" id="{9F813140-D97E-401D-BB27-64D0A70EB0EE}"/>
                  </a:ext>
                </a:extLst>
              </p:cNvPr>
              <p:cNvSpPr/>
              <p:nvPr/>
            </p:nvSpPr>
            <p:spPr>
              <a:xfrm>
                <a:off x="3644042" y="2747135"/>
                <a:ext cx="321277" cy="107176"/>
              </a:xfrm>
              <a:prstGeom prst="flowChartMagneticDisk">
                <a:avLst/>
              </a:prstGeom>
              <a:solidFill>
                <a:srgbClr val="C28F8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178" name="Magnetic Disk 40">
                <a:extLst>
                  <a:ext uri="{FF2B5EF4-FFF2-40B4-BE49-F238E27FC236}">
                    <a16:creationId xmlns:a16="http://schemas.microsoft.com/office/drawing/2014/main" id="{79676FF6-6798-4184-9E2D-B43E9ECEDEED}"/>
                  </a:ext>
                </a:extLst>
              </p:cNvPr>
              <p:cNvSpPr/>
              <p:nvPr/>
            </p:nvSpPr>
            <p:spPr>
              <a:xfrm>
                <a:off x="3644042" y="2683921"/>
                <a:ext cx="321277" cy="107176"/>
              </a:xfrm>
              <a:prstGeom prst="flowChartMagneticDisk">
                <a:avLst/>
              </a:prstGeom>
              <a:solidFill>
                <a:srgbClr val="C28F8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  <p:cxnSp>
          <p:nvCxnSpPr>
            <p:cNvPr id="179" name="Straight Arrow Connector 43">
              <a:extLst>
                <a:ext uri="{FF2B5EF4-FFF2-40B4-BE49-F238E27FC236}">
                  <a16:creationId xmlns:a16="http://schemas.microsoft.com/office/drawing/2014/main" id="{CF6CCFE6-9529-472C-8E62-47B01ED4D1AA}"/>
                </a:ext>
              </a:extLst>
            </p:cNvPr>
            <p:cNvCxnSpPr>
              <a:cxnSpLocks/>
            </p:cNvCxnSpPr>
            <p:nvPr/>
          </p:nvCxnSpPr>
          <p:spPr>
            <a:xfrm>
              <a:off x="1266582" y="3091963"/>
              <a:ext cx="77255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Arrow Connector 46">
              <a:extLst>
                <a:ext uri="{FF2B5EF4-FFF2-40B4-BE49-F238E27FC236}">
                  <a16:creationId xmlns:a16="http://schemas.microsoft.com/office/drawing/2014/main" id="{8D844A45-449F-4883-BF59-DACD24C24E34}"/>
                </a:ext>
              </a:extLst>
            </p:cNvPr>
            <p:cNvCxnSpPr>
              <a:cxnSpLocks/>
            </p:cNvCxnSpPr>
            <p:nvPr/>
          </p:nvCxnSpPr>
          <p:spPr>
            <a:xfrm>
              <a:off x="2674376" y="3643106"/>
              <a:ext cx="0" cy="36779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2" name="TextBox 54">
              <a:extLst>
                <a:ext uri="{FF2B5EF4-FFF2-40B4-BE49-F238E27FC236}">
                  <a16:creationId xmlns:a16="http://schemas.microsoft.com/office/drawing/2014/main" id="{417FF07B-4AD6-4276-8152-565E22DA803A}"/>
                </a:ext>
              </a:extLst>
            </p:cNvPr>
            <p:cNvSpPr txBox="1"/>
            <p:nvPr/>
          </p:nvSpPr>
          <p:spPr>
            <a:xfrm>
              <a:off x="2674383" y="3679237"/>
              <a:ext cx="1200415" cy="393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Optima" panose="02000503060000020004" pitchFamily="2" charset="0"/>
                  <a:cs typeface="Times New Roman" panose="02020603050405020304" pitchFamily="18" charset="0"/>
                </a:rPr>
                <a:t>Bottleneck</a:t>
              </a:r>
              <a:r>
                <a:rPr lang="en-US" altLang="zh-CN" sz="1600" dirty="0">
                  <a:latin typeface="Optima" panose="02000503060000020004" pitchFamily="2" charset="0"/>
                  <a:cs typeface="Times New Roman" panose="02020603050405020304" pitchFamily="18" charset="0"/>
                </a:rPr>
                <a:t>-aware</a:t>
              </a:r>
              <a:r>
                <a:rPr lang="zh-CN" altLang="en-US" sz="1600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600" dirty="0">
                  <a:latin typeface="Optima" panose="02000503060000020004" pitchFamily="2" charset="0"/>
                  <a:cs typeface="Times New Roman" panose="02020603050405020304" pitchFamily="18" charset="0"/>
                </a:rPr>
                <a:t>compress</a:t>
              </a:r>
              <a:endParaRPr lang="en-CN" sz="1600" dirty="0">
                <a:latin typeface="Optima" panose="02000503060000020004" pitchFamily="2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83" name="Group 99">
              <a:extLst>
                <a:ext uri="{FF2B5EF4-FFF2-40B4-BE49-F238E27FC236}">
                  <a16:creationId xmlns:a16="http://schemas.microsoft.com/office/drawing/2014/main" id="{F48D1EB3-9445-4EFA-8F68-DD9C85929A38}"/>
                </a:ext>
              </a:extLst>
            </p:cNvPr>
            <p:cNvGrpSpPr/>
            <p:nvPr/>
          </p:nvGrpSpPr>
          <p:grpSpPr>
            <a:xfrm>
              <a:off x="3619799" y="4214461"/>
              <a:ext cx="332077" cy="210422"/>
              <a:chOff x="3676241" y="4601395"/>
              <a:chExt cx="388344" cy="248354"/>
            </a:xfrm>
          </p:grpSpPr>
          <p:sp>
            <p:nvSpPr>
              <p:cNvPr id="184" name="Magnetic Disk 59">
                <a:extLst>
                  <a:ext uri="{FF2B5EF4-FFF2-40B4-BE49-F238E27FC236}">
                    <a16:creationId xmlns:a16="http://schemas.microsoft.com/office/drawing/2014/main" id="{B7AFB4FB-B88C-4491-B8FE-F47740E15012}"/>
                  </a:ext>
                </a:extLst>
              </p:cNvPr>
              <p:cNvSpPr/>
              <p:nvPr/>
            </p:nvSpPr>
            <p:spPr>
              <a:xfrm>
                <a:off x="3676241" y="4697349"/>
                <a:ext cx="388344" cy="152400"/>
              </a:xfrm>
              <a:prstGeom prst="flowChartMagneticDisk">
                <a:avLst/>
              </a:prstGeom>
              <a:solidFill>
                <a:srgbClr val="6A8A9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  <p:sp>
            <p:nvSpPr>
              <p:cNvPr id="185" name="Magnetic Disk 60">
                <a:extLst>
                  <a:ext uri="{FF2B5EF4-FFF2-40B4-BE49-F238E27FC236}">
                    <a16:creationId xmlns:a16="http://schemas.microsoft.com/office/drawing/2014/main" id="{88E8C766-2E52-40CF-BBAB-ACD03627669E}"/>
                  </a:ext>
                </a:extLst>
              </p:cNvPr>
              <p:cNvSpPr/>
              <p:nvPr/>
            </p:nvSpPr>
            <p:spPr>
              <a:xfrm>
                <a:off x="3676241" y="4601395"/>
                <a:ext cx="388344" cy="152400"/>
              </a:xfrm>
              <a:prstGeom prst="flowChartMagneticDisk">
                <a:avLst/>
              </a:prstGeom>
              <a:solidFill>
                <a:srgbClr val="6A8A9D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N"/>
              </a:p>
            </p:txBody>
          </p:sp>
        </p:grpSp>
        <p:sp>
          <p:nvSpPr>
            <p:cNvPr id="187" name="Google Shape;1563;p30">
              <a:extLst>
                <a:ext uri="{FF2B5EF4-FFF2-40B4-BE49-F238E27FC236}">
                  <a16:creationId xmlns:a16="http://schemas.microsoft.com/office/drawing/2014/main" id="{3E4B5C78-21D5-48D1-9DB4-2D1EF7ACB105}"/>
                </a:ext>
              </a:extLst>
            </p:cNvPr>
            <p:cNvSpPr/>
            <p:nvPr/>
          </p:nvSpPr>
          <p:spPr>
            <a:xfrm flipH="1">
              <a:off x="2250692" y="2688499"/>
              <a:ext cx="720995" cy="598548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862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" name="Google Shape;1563;p30">
              <a:extLst>
                <a:ext uri="{FF2B5EF4-FFF2-40B4-BE49-F238E27FC236}">
                  <a16:creationId xmlns:a16="http://schemas.microsoft.com/office/drawing/2014/main" id="{C6B5A775-A203-44DC-A8BD-C18563550F11}"/>
                </a:ext>
              </a:extLst>
            </p:cNvPr>
            <p:cNvSpPr/>
            <p:nvPr/>
          </p:nvSpPr>
          <p:spPr>
            <a:xfrm flipH="1">
              <a:off x="2327540" y="2754369"/>
              <a:ext cx="720995" cy="598548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862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9" name="Google Shape;1563;p30">
              <a:extLst>
                <a:ext uri="{FF2B5EF4-FFF2-40B4-BE49-F238E27FC236}">
                  <a16:creationId xmlns:a16="http://schemas.microsoft.com/office/drawing/2014/main" id="{0ED4BC3D-1998-4FB3-AD2A-4EB8CAFD7790}"/>
                </a:ext>
              </a:extLst>
            </p:cNvPr>
            <p:cNvSpPr/>
            <p:nvPr/>
          </p:nvSpPr>
          <p:spPr>
            <a:xfrm flipH="1">
              <a:off x="2403092" y="2819997"/>
              <a:ext cx="720995" cy="598548"/>
            </a:xfrm>
            <a:prstGeom prst="rect">
              <a:avLst/>
            </a:prstGeom>
            <a:gradFill>
              <a:gsLst>
                <a:gs pos="0">
                  <a:srgbClr val="FFF2CC"/>
                </a:gs>
                <a:gs pos="100000">
                  <a:srgbClr val="9F39D5">
                    <a:alpha val="16862"/>
                  </a:srgbClr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1" name="TextBox 5">
              <a:extLst>
                <a:ext uri="{FF2B5EF4-FFF2-40B4-BE49-F238E27FC236}">
                  <a16:creationId xmlns:a16="http://schemas.microsoft.com/office/drawing/2014/main" id="{40279C47-B4B9-4CB8-B59A-FB2946CA535E}"/>
                </a:ext>
              </a:extLst>
            </p:cNvPr>
            <p:cNvSpPr txBox="1"/>
            <p:nvPr/>
          </p:nvSpPr>
          <p:spPr>
            <a:xfrm>
              <a:off x="2078578" y="2239216"/>
              <a:ext cx="1545806" cy="248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N" sz="1800" b="1" dirty="0">
                  <a:latin typeface="Optima" panose="02000503060000020004" pitchFamily="2" charset="0"/>
                  <a:cs typeface="Times New Roman" panose="02020603050405020304" pitchFamily="18" charset="0"/>
                </a:rPr>
                <a:t>Feed</a:t>
              </a:r>
              <a:r>
                <a:rPr lang="en-US" altLang="zh-CN" sz="1800" b="1" dirty="0">
                  <a:latin typeface="Optima" panose="02000503060000020004" pitchFamily="2" charset="0"/>
                  <a:cs typeface="Times New Roman" panose="02020603050405020304" pitchFamily="18" charset="0"/>
                </a:rPr>
                <a:t>-Forward</a:t>
              </a:r>
              <a:r>
                <a:rPr lang="zh-CN" altLang="en-US" sz="1800" b="1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b="1" dirty="0">
                  <a:latin typeface="Optima" panose="02000503060000020004" pitchFamily="2" charset="0"/>
                  <a:cs typeface="Times New Roman" panose="02020603050405020304" pitchFamily="18" charset="0"/>
                </a:rPr>
                <a:t>3DGS</a:t>
              </a:r>
              <a:endParaRPr lang="en-CN" sz="1800" b="1" dirty="0">
                <a:latin typeface="Optima" panose="02000503060000020004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Rounded Rectangle 21">
              <a:extLst>
                <a:ext uri="{FF2B5EF4-FFF2-40B4-BE49-F238E27FC236}">
                  <a16:creationId xmlns:a16="http://schemas.microsoft.com/office/drawing/2014/main" id="{DD00DEC4-D5A7-4762-8E4D-D2E9C6510D12}"/>
                </a:ext>
              </a:extLst>
            </p:cNvPr>
            <p:cNvSpPr/>
            <p:nvPr/>
          </p:nvSpPr>
          <p:spPr>
            <a:xfrm>
              <a:off x="198583" y="2628162"/>
              <a:ext cx="689819" cy="590225"/>
            </a:xfrm>
            <a:prstGeom prst="round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Images</a:t>
              </a:r>
            </a:p>
          </p:txBody>
        </p:sp>
        <p:sp>
          <p:nvSpPr>
            <p:cNvPr id="193" name="Rounded Rectangle 22">
              <a:extLst>
                <a:ext uri="{FF2B5EF4-FFF2-40B4-BE49-F238E27FC236}">
                  <a16:creationId xmlns:a16="http://schemas.microsoft.com/office/drawing/2014/main" id="{68125C0F-2991-46F6-96E6-72010D2E7ABB}"/>
                </a:ext>
              </a:extLst>
            </p:cNvPr>
            <p:cNvSpPr/>
            <p:nvPr/>
          </p:nvSpPr>
          <p:spPr>
            <a:xfrm>
              <a:off x="270313" y="2699305"/>
              <a:ext cx="689819" cy="590225"/>
            </a:xfrm>
            <a:prstGeom prst="round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Images</a:t>
              </a:r>
            </a:p>
          </p:txBody>
        </p:sp>
        <p:sp>
          <p:nvSpPr>
            <p:cNvPr id="194" name="Rounded Rectangle 26">
              <a:extLst>
                <a:ext uri="{FF2B5EF4-FFF2-40B4-BE49-F238E27FC236}">
                  <a16:creationId xmlns:a16="http://schemas.microsoft.com/office/drawing/2014/main" id="{CEA9EED9-846D-44AC-A2FA-3A49898E1CC7}"/>
                </a:ext>
              </a:extLst>
            </p:cNvPr>
            <p:cNvSpPr/>
            <p:nvPr/>
          </p:nvSpPr>
          <p:spPr>
            <a:xfrm>
              <a:off x="342313" y="2771305"/>
              <a:ext cx="689819" cy="590225"/>
            </a:xfrm>
            <a:prstGeom prst="round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Images</a:t>
              </a:r>
            </a:p>
          </p:txBody>
        </p:sp>
        <p:sp>
          <p:nvSpPr>
            <p:cNvPr id="195" name="Rounded Rectangle 27">
              <a:extLst>
                <a:ext uri="{FF2B5EF4-FFF2-40B4-BE49-F238E27FC236}">
                  <a16:creationId xmlns:a16="http://schemas.microsoft.com/office/drawing/2014/main" id="{8B4B185B-F165-41BE-B3AC-86060BF46CD4}"/>
                </a:ext>
              </a:extLst>
            </p:cNvPr>
            <p:cNvSpPr/>
            <p:nvPr/>
          </p:nvSpPr>
          <p:spPr>
            <a:xfrm>
              <a:off x="414313" y="2843305"/>
              <a:ext cx="689819" cy="590225"/>
            </a:xfrm>
            <a:prstGeom prst="round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800" dirty="0">
                  <a:solidFill>
                    <a:schemeClr val="tx1"/>
                  </a:solidFill>
                  <a:latin typeface="Optima" panose="02000503060000020004" pitchFamily="2" charset="0"/>
                  <a:cs typeface="Times New Roman" panose="02020603050405020304" pitchFamily="18" charset="0"/>
                </a:rPr>
                <a:t>Images</a:t>
              </a:r>
            </a:p>
          </p:txBody>
        </p:sp>
        <p:sp>
          <p:nvSpPr>
            <p:cNvPr id="196" name="Rounded Rectangle 35">
              <a:extLst>
                <a:ext uri="{FF2B5EF4-FFF2-40B4-BE49-F238E27FC236}">
                  <a16:creationId xmlns:a16="http://schemas.microsoft.com/office/drawing/2014/main" id="{00765FC6-3AF1-4091-8A32-D7475847A0E4}"/>
                </a:ext>
              </a:extLst>
            </p:cNvPr>
            <p:cNvSpPr/>
            <p:nvPr/>
          </p:nvSpPr>
          <p:spPr>
            <a:xfrm>
              <a:off x="4473981" y="2624935"/>
              <a:ext cx="689819" cy="590225"/>
            </a:xfrm>
            <a:prstGeom prst="round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Images</a:t>
              </a:r>
            </a:p>
          </p:txBody>
        </p:sp>
        <p:sp>
          <p:nvSpPr>
            <p:cNvPr id="197" name="Rounded Rectangle 36">
              <a:extLst>
                <a:ext uri="{FF2B5EF4-FFF2-40B4-BE49-F238E27FC236}">
                  <a16:creationId xmlns:a16="http://schemas.microsoft.com/office/drawing/2014/main" id="{1A90F88E-325F-45C4-912C-6C21EBD2B58B}"/>
                </a:ext>
              </a:extLst>
            </p:cNvPr>
            <p:cNvSpPr/>
            <p:nvPr/>
          </p:nvSpPr>
          <p:spPr>
            <a:xfrm>
              <a:off x="4545711" y="2696078"/>
              <a:ext cx="689819" cy="590225"/>
            </a:xfrm>
            <a:prstGeom prst="round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Images</a:t>
              </a:r>
            </a:p>
          </p:txBody>
        </p:sp>
        <p:sp>
          <p:nvSpPr>
            <p:cNvPr id="198" name="Rounded Rectangle 41">
              <a:extLst>
                <a:ext uri="{FF2B5EF4-FFF2-40B4-BE49-F238E27FC236}">
                  <a16:creationId xmlns:a16="http://schemas.microsoft.com/office/drawing/2014/main" id="{FCF3947E-4BE2-4D63-97D9-7510646C303A}"/>
                </a:ext>
              </a:extLst>
            </p:cNvPr>
            <p:cNvSpPr/>
            <p:nvPr/>
          </p:nvSpPr>
          <p:spPr>
            <a:xfrm>
              <a:off x="4617711" y="2768078"/>
              <a:ext cx="689819" cy="590225"/>
            </a:xfrm>
            <a:prstGeom prst="round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Images</a:t>
              </a:r>
            </a:p>
          </p:txBody>
        </p:sp>
        <p:sp>
          <p:nvSpPr>
            <p:cNvPr id="199" name="Rounded Rectangle 42">
              <a:extLst>
                <a:ext uri="{FF2B5EF4-FFF2-40B4-BE49-F238E27FC236}">
                  <a16:creationId xmlns:a16="http://schemas.microsoft.com/office/drawing/2014/main" id="{799C0462-448E-4666-AE43-DD3596F3B2E8}"/>
                </a:ext>
              </a:extLst>
            </p:cNvPr>
            <p:cNvSpPr/>
            <p:nvPr/>
          </p:nvSpPr>
          <p:spPr>
            <a:xfrm>
              <a:off x="4689711" y="2840078"/>
              <a:ext cx="689819" cy="590225"/>
            </a:xfrm>
            <a:prstGeom prst="round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800" dirty="0">
                  <a:solidFill>
                    <a:schemeClr val="tx1"/>
                  </a:solidFill>
                  <a:latin typeface="Optima" panose="02000503060000020004" pitchFamily="2" charset="0"/>
                  <a:cs typeface="Times New Roman" panose="02020603050405020304" pitchFamily="18" charset="0"/>
                </a:rPr>
                <a:t>Target</a:t>
              </a:r>
            </a:p>
          </p:txBody>
        </p:sp>
        <p:sp>
          <p:nvSpPr>
            <p:cNvPr id="236" name="Rectangle 76">
              <a:extLst>
                <a:ext uri="{FF2B5EF4-FFF2-40B4-BE49-F238E27FC236}">
                  <a16:creationId xmlns:a16="http://schemas.microsoft.com/office/drawing/2014/main" id="{0BB56F68-F96C-467F-BA79-51424F4248EF}"/>
                </a:ext>
              </a:extLst>
            </p:cNvPr>
            <p:cNvSpPr/>
            <p:nvPr/>
          </p:nvSpPr>
          <p:spPr>
            <a:xfrm>
              <a:off x="67320" y="2224151"/>
              <a:ext cx="5668115" cy="1424234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237" name="TextBox 81">
              <a:extLst>
                <a:ext uri="{FF2B5EF4-FFF2-40B4-BE49-F238E27FC236}">
                  <a16:creationId xmlns:a16="http://schemas.microsoft.com/office/drawing/2014/main" id="{B722BCE6-4B92-474F-83C1-FE6DD42154EA}"/>
                </a:ext>
              </a:extLst>
            </p:cNvPr>
            <p:cNvSpPr txBox="1"/>
            <p:nvPr/>
          </p:nvSpPr>
          <p:spPr>
            <a:xfrm>
              <a:off x="1663879" y="5147317"/>
              <a:ext cx="2400523" cy="248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Optima" panose="02000503060000020004" pitchFamily="2" charset="0"/>
                  <a:cs typeface="Times New Roman" panose="02020603050405020304" pitchFamily="18" charset="0"/>
                </a:rPr>
                <a:t>Feed-Forward 3DGS</a:t>
              </a:r>
              <a:r>
                <a:rPr lang="zh-CN" altLang="en-US" sz="1800" b="1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b="1" dirty="0">
                  <a:latin typeface="Optima" panose="02000503060000020004" pitchFamily="2" charset="0"/>
                  <a:cs typeface="Times New Roman" panose="02020603050405020304" pitchFamily="18" charset="0"/>
                </a:rPr>
                <a:t>+</a:t>
              </a:r>
              <a:r>
                <a:rPr lang="zh-CN" altLang="en-US" sz="1800" b="1" dirty="0">
                  <a:latin typeface="Optima" panose="02000503060000020004" pitchFamily="2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b="1" dirty="0">
                  <a:latin typeface="Optima" panose="02000503060000020004" pitchFamily="2" charset="0"/>
                  <a:cs typeface="Times New Roman" panose="02020603050405020304" pitchFamily="18" charset="0"/>
                </a:rPr>
                <a:t>ZPressor</a:t>
              </a:r>
              <a:endParaRPr lang="en-CN" sz="1800" b="1" dirty="0">
                <a:latin typeface="Optima" panose="02000503060000020004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8" name="Straight Arrow Connector 92">
              <a:extLst>
                <a:ext uri="{FF2B5EF4-FFF2-40B4-BE49-F238E27FC236}">
                  <a16:creationId xmlns:a16="http://schemas.microsoft.com/office/drawing/2014/main" id="{B34AF3D6-D09B-49F5-8635-A49457AF23EB}"/>
                </a:ext>
              </a:extLst>
            </p:cNvPr>
            <p:cNvCxnSpPr>
              <a:cxnSpLocks/>
            </p:cNvCxnSpPr>
            <p:nvPr/>
          </p:nvCxnSpPr>
          <p:spPr>
            <a:xfrm>
              <a:off x="3427390" y="3090325"/>
              <a:ext cx="77255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9" name="Straight Arrow Connector 100">
              <a:extLst>
                <a:ext uri="{FF2B5EF4-FFF2-40B4-BE49-F238E27FC236}">
                  <a16:creationId xmlns:a16="http://schemas.microsoft.com/office/drawing/2014/main" id="{9CB4D52D-54A3-4429-A928-9EFCCE04B797}"/>
                </a:ext>
              </a:extLst>
            </p:cNvPr>
            <p:cNvCxnSpPr>
              <a:cxnSpLocks/>
            </p:cNvCxnSpPr>
            <p:nvPr/>
          </p:nvCxnSpPr>
          <p:spPr>
            <a:xfrm>
              <a:off x="3427513" y="4477618"/>
              <a:ext cx="772559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0" name="Google Shape;1563;p30">
              <a:extLst>
                <a:ext uri="{FF2B5EF4-FFF2-40B4-BE49-F238E27FC236}">
                  <a16:creationId xmlns:a16="http://schemas.microsoft.com/office/drawing/2014/main" id="{38DF62C3-86D8-4588-A565-0AB17E3DAF01}"/>
                </a:ext>
              </a:extLst>
            </p:cNvPr>
            <p:cNvSpPr/>
            <p:nvPr/>
          </p:nvSpPr>
          <p:spPr>
            <a:xfrm flipH="1">
              <a:off x="2203848" y="4062747"/>
              <a:ext cx="720995" cy="598548"/>
            </a:xfrm>
            <a:prstGeom prst="rect">
              <a:avLst/>
            </a:prstGeom>
            <a:gradFill>
              <a:gsLst>
                <a:gs pos="0">
                  <a:srgbClr val="FFEB9F"/>
                </a:gs>
                <a:gs pos="52000">
                  <a:srgbClr val="8F40CE"/>
                </a:gs>
                <a:gs pos="100000">
                  <a:srgbClr val="5D1F7F"/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1563;p30">
              <a:extLst>
                <a:ext uri="{FF2B5EF4-FFF2-40B4-BE49-F238E27FC236}">
                  <a16:creationId xmlns:a16="http://schemas.microsoft.com/office/drawing/2014/main" id="{E6487B54-6F30-4663-ACF9-A27DFF655757}"/>
                </a:ext>
              </a:extLst>
            </p:cNvPr>
            <p:cNvSpPr/>
            <p:nvPr/>
          </p:nvSpPr>
          <p:spPr>
            <a:xfrm flipH="1">
              <a:off x="2313880" y="4187203"/>
              <a:ext cx="720995" cy="598548"/>
            </a:xfrm>
            <a:prstGeom prst="rect">
              <a:avLst/>
            </a:prstGeom>
            <a:gradFill>
              <a:gsLst>
                <a:gs pos="0">
                  <a:srgbClr val="FFEB9F"/>
                </a:gs>
                <a:gs pos="52000">
                  <a:srgbClr val="8F40CE"/>
                </a:gs>
                <a:gs pos="100000">
                  <a:srgbClr val="5D1F7F"/>
                </a:gs>
              </a:gsLst>
              <a:lin ang="13500032" scaled="0"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2" name="TextBox 112">
                  <a:extLst>
                    <a:ext uri="{FF2B5EF4-FFF2-40B4-BE49-F238E27FC236}">
                      <a16:creationId xmlns:a16="http://schemas.microsoft.com/office/drawing/2014/main" id="{053ACE9C-8E37-410F-B008-6D0BC221DD30}"/>
                    </a:ext>
                  </a:extLst>
                </p:cNvPr>
                <p:cNvSpPr txBox="1"/>
                <p:nvPr/>
              </p:nvSpPr>
              <p:spPr>
                <a:xfrm>
                  <a:off x="59726" y="4243613"/>
                  <a:ext cx="1669057" cy="6833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PSNR:</a:t>
                  </a:r>
                  <a:r>
                    <a:rPr lang="zh-CN" altLang="en-US" sz="20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000" dirty="0">
                      <a:solidFill>
                        <a:srgbClr val="FF0000"/>
                      </a:solidFill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4.65dB</a:t>
                  </a:r>
                  <a:r>
                    <a:rPr lang="zh-CN" altLang="en-US" sz="2000" dirty="0">
                      <a:solidFill>
                        <a:srgbClr val="FF0000"/>
                      </a:solidFill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↑</m:t>
                      </m:r>
                    </m:oMath>
                  </a14:m>
                  <a:endParaRPr lang="en-US" altLang="zh-CN" sz="2000" dirty="0">
                    <a:latin typeface="Optima" panose="02000503060000020004" pitchFamily="2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20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Time:</a:t>
                  </a:r>
                  <a:r>
                    <a:rPr lang="zh-CN" altLang="en-US" sz="20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000" dirty="0">
                      <a:solidFill>
                        <a:srgbClr val="049B47"/>
                      </a:solidFill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~70%</a:t>
                  </a:r>
                  <a:r>
                    <a:rPr lang="zh-CN" altLang="en-US" sz="2000" dirty="0">
                      <a:solidFill>
                        <a:srgbClr val="049B47"/>
                      </a:solidFill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049B47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↓</m:t>
                      </m:r>
                    </m:oMath>
                  </a14:m>
                  <a:endParaRPr lang="en-US" altLang="zh-CN" sz="2000" dirty="0">
                    <a:solidFill>
                      <a:srgbClr val="049B47"/>
                    </a:solidFill>
                    <a:latin typeface="Optima" panose="02000503060000020004" pitchFamily="2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20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Memory:</a:t>
                  </a:r>
                  <a:r>
                    <a:rPr lang="zh-CN" altLang="en-US" sz="2000" dirty="0"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000" dirty="0">
                      <a:solidFill>
                        <a:srgbClr val="049B47"/>
                      </a:solidFill>
                      <a:latin typeface="Optima" panose="02000503060000020004" pitchFamily="2" charset="0"/>
                      <a:cs typeface="Times New Roman" panose="02020603050405020304" pitchFamily="18" charset="0"/>
                    </a:rPr>
                    <a:t>~80% </a:t>
                  </a:r>
                  <a14:m>
                    <m:oMath xmlns:m="http://schemas.openxmlformats.org/officeDocument/2006/math">
                      <m:r>
                        <a:rPr lang="en-US" altLang="zh-CN" sz="2000">
                          <a:solidFill>
                            <a:srgbClr val="049B47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↓</m:t>
                      </m:r>
                    </m:oMath>
                  </a14:m>
                  <a:endParaRPr lang="en-CN" sz="2000" dirty="0">
                    <a:solidFill>
                      <a:srgbClr val="049B47"/>
                    </a:solidFill>
                    <a:latin typeface="Optima" panose="02000503060000020004" pitchFamily="2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42" name="TextBox 112">
                  <a:extLst>
                    <a:ext uri="{FF2B5EF4-FFF2-40B4-BE49-F238E27FC236}">
                      <a16:creationId xmlns:a16="http://schemas.microsoft.com/office/drawing/2014/main" id="{053ACE9C-8E37-410F-B008-6D0BC221DD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6" y="4243613"/>
                  <a:ext cx="1669057" cy="683339"/>
                </a:xfrm>
                <a:prstGeom prst="rect">
                  <a:avLst/>
                </a:prstGeom>
                <a:blipFill>
                  <a:blip r:embed="rId59"/>
                  <a:stretch>
                    <a:fillRect l="-2457" t="-3614" b="-1024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3" name="Rounded Rectangle 2">
              <a:extLst>
                <a:ext uri="{FF2B5EF4-FFF2-40B4-BE49-F238E27FC236}">
                  <a16:creationId xmlns:a16="http://schemas.microsoft.com/office/drawing/2014/main" id="{3E892A21-854C-47F3-81BC-78529F2FE730}"/>
                </a:ext>
              </a:extLst>
            </p:cNvPr>
            <p:cNvSpPr/>
            <p:nvPr/>
          </p:nvSpPr>
          <p:spPr>
            <a:xfrm>
              <a:off x="4469627" y="4033787"/>
              <a:ext cx="689819" cy="590225"/>
            </a:xfrm>
            <a:prstGeom prst="round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Images</a:t>
              </a:r>
            </a:p>
          </p:txBody>
        </p:sp>
        <p:sp>
          <p:nvSpPr>
            <p:cNvPr id="244" name="Rounded Rectangle 3">
              <a:extLst>
                <a:ext uri="{FF2B5EF4-FFF2-40B4-BE49-F238E27FC236}">
                  <a16:creationId xmlns:a16="http://schemas.microsoft.com/office/drawing/2014/main" id="{E2BA1C85-EA2D-4490-80A1-2D8AEC043EC7}"/>
                </a:ext>
              </a:extLst>
            </p:cNvPr>
            <p:cNvSpPr/>
            <p:nvPr/>
          </p:nvSpPr>
          <p:spPr>
            <a:xfrm>
              <a:off x="4541357" y="4104930"/>
              <a:ext cx="689819" cy="590225"/>
            </a:xfrm>
            <a:prstGeom prst="round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Images</a:t>
              </a:r>
            </a:p>
          </p:txBody>
        </p:sp>
        <p:sp>
          <p:nvSpPr>
            <p:cNvPr id="245" name="Rounded Rectangle 4">
              <a:extLst>
                <a:ext uri="{FF2B5EF4-FFF2-40B4-BE49-F238E27FC236}">
                  <a16:creationId xmlns:a16="http://schemas.microsoft.com/office/drawing/2014/main" id="{BD60A91A-F857-4796-BFEC-A39D49B9E001}"/>
                </a:ext>
              </a:extLst>
            </p:cNvPr>
            <p:cNvSpPr/>
            <p:nvPr/>
          </p:nvSpPr>
          <p:spPr>
            <a:xfrm>
              <a:off x="4613357" y="4176930"/>
              <a:ext cx="689819" cy="590225"/>
            </a:xfrm>
            <a:prstGeom prst="round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Images</a:t>
              </a:r>
            </a:p>
          </p:txBody>
        </p:sp>
        <p:sp>
          <p:nvSpPr>
            <p:cNvPr id="246" name="Rounded Rectangle 6">
              <a:extLst>
                <a:ext uri="{FF2B5EF4-FFF2-40B4-BE49-F238E27FC236}">
                  <a16:creationId xmlns:a16="http://schemas.microsoft.com/office/drawing/2014/main" id="{A155DBC3-72A1-4819-BD23-69E149E3097D}"/>
                </a:ext>
              </a:extLst>
            </p:cNvPr>
            <p:cNvSpPr/>
            <p:nvPr/>
          </p:nvSpPr>
          <p:spPr>
            <a:xfrm>
              <a:off x="4685357" y="4248930"/>
              <a:ext cx="689819" cy="590225"/>
            </a:xfrm>
            <a:prstGeom prst="roundRect">
              <a:avLst/>
            </a:prstGeom>
            <a:solidFill>
              <a:schemeClr val="bg1"/>
            </a:solidFill>
            <a:ln w="254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N" sz="1800" dirty="0">
                  <a:solidFill>
                    <a:schemeClr val="tx1"/>
                  </a:solidFill>
                  <a:latin typeface="Optima" panose="02000503060000020004" pitchFamily="2" charset="0"/>
                  <a:cs typeface="Times New Roman" panose="02020603050405020304" pitchFamily="18" charset="0"/>
                </a:rPr>
                <a:t>Target</a:t>
              </a:r>
            </a:p>
          </p:txBody>
        </p:sp>
      </p:grpSp>
      <p:sp>
        <p:nvSpPr>
          <p:cNvPr id="247" name="TextBox 1058">
            <a:extLst>
              <a:ext uri="{FF2B5EF4-FFF2-40B4-BE49-F238E27FC236}">
                <a16:creationId xmlns:a16="http://schemas.microsoft.com/office/drawing/2014/main" id="{CA3D2081-50E5-4C3F-B674-72D68C8C9B08}"/>
              </a:ext>
            </a:extLst>
          </p:cNvPr>
          <p:cNvSpPr txBox="1"/>
          <p:nvPr/>
        </p:nvSpPr>
        <p:spPr>
          <a:xfrm>
            <a:off x="2808614" y="5360952"/>
            <a:ext cx="1212516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algn="just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1600" i="0" dirty="0">
                <a:solidFill>
                  <a:schemeClr val="tx1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Efficient Extraction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tima" panose="02000503060000020004" pitchFamily="2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48" name="TextBox 1058">
            <a:extLst>
              <a:ext uri="{FF2B5EF4-FFF2-40B4-BE49-F238E27FC236}">
                <a16:creationId xmlns:a16="http://schemas.microsoft.com/office/drawing/2014/main" id="{620BE8B0-7AB1-4EAB-8B20-C20A2F53E1EE}"/>
              </a:ext>
            </a:extLst>
          </p:cNvPr>
          <p:cNvSpPr txBox="1"/>
          <p:nvPr/>
        </p:nvSpPr>
        <p:spPr>
          <a:xfrm>
            <a:off x="5895121" y="5975341"/>
            <a:ext cx="1418137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1600" i="0" dirty="0">
                <a:solidFill>
                  <a:schemeClr val="tx1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High Memory and latency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tima" panose="02000503060000020004" pitchFamily="2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49" name="TextBox 1058">
            <a:extLst>
              <a:ext uri="{FF2B5EF4-FFF2-40B4-BE49-F238E27FC236}">
                <a16:creationId xmlns:a16="http://schemas.microsoft.com/office/drawing/2014/main" id="{5B86E562-3758-4F76-908B-A02B1179698F}"/>
              </a:ext>
            </a:extLst>
          </p:cNvPr>
          <p:cNvSpPr txBox="1"/>
          <p:nvPr/>
        </p:nvSpPr>
        <p:spPr>
          <a:xfrm>
            <a:off x="5890266" y="8096239"/>
            <a:ext cx="1477038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1600" i="0" dirty="0">
                <a:solidFill>
                  <a:schemeClr val="tx1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Low compute source, high performance</a:t>
            </a:r>
            <a:endParaRPr kumimoji="0" lang="en-US" sz="1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tima" panose="02000503060000020004" pitchFamily="2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50" name="TextBox 1058">
            <a:extLst>
              <a:ext uri="{FF2B5EF4-FFF2-40B4-BE49-F238E27FC236}">
                <a16:creationId xmlns:a16="http://schemas.microsoft.com/office/drawing/2014/main" id="{239B6977-83DE-4B4F-B1F2-808EE0A3166E}"/>
              </a:ext>
            </a:extLst>
          </p:cNvPr>
          <p:cNvSpPr txBox="1"/>
          <p:nvPr/>
        </p:nvSpPr>
        <p:spPr>
          <a:xfrm>
            <a:off x="942999" y="9528138"/>
            <a:ext cx="846401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3200" b="1" i="0" dirty="0">
                <a:solidFill>
                  <a:srgbClr val="AF3B11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Why existing models fail to scale?</a:t>
            </a:r>
          </a:p>
          <a:p>
            <a:pPr marL="457200" marR="0" indent="-457200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zh-CN" sz="3200" dirty="0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F</a:t>
            </a:r>
            <a:r>
              <a:rPr lang="en-US" sz="3200" b="0" i="0" dirty="0">
                <a:solidFill>
                  <a:schemeClr val="tx1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undamentally constrained by the limited capacity of their models</a:t>
            </a:r>
            <a:r>
              <a:rPr lang="en-US" sz="3200" dirty="0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tima" panose="02000503060000020004" pitchFamily="2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8AA6D6-6492-4E83-A37A-08D9ABE35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2" y="12326036"/>
            <a:ext cx="8622945" cy="331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B825A926-FC78-4823-A32E-51BE268043EA}"/>
              </a:ext>
            </a:extLst>
          </p:cNvPr>
          <p:cNvGrpSpPr/>
          <p:nvPr/>
        </p:nvGrpSpPr>
        <p:grpSpPr>
          <a:xfrm>
            <a:off x="23277090" y="12331190"/>
            <a:ext cx="8960183" cy="3305908"/>
            <a:chOff x="23277090" y="12331190"/>
            <a:chExt cx="8960183" cy="3305908"/>
          </a:xfrm>
        </p:grpSpPr>
        <p:cxnSp>
          <p:nvCxnSpPr>
            <p:cNvPr id="253" name="Straight Connector 42">
              <a:extLst>
                <a:ext uri="{FF2B5EF4-FFF2-40B4-BE49-F238E27FC236}">
                  <a16:creationId xmlns:a16="http://schemas.microsoft.com/office/drawing/2014/main" id="{386E16C4-D306-480A-86FD-F28858FE9727}"/>
                </a:ext>
              </a:extLst>
            </p:cNvPr>
            <p:cNvCxnSpPr>
              <a:cxnSpLocks/>
            </p:cNvCxnSpPr>
            <p:nvPr/>
          </p:nvCxnSpPr>
          <p:spPr>
            <a:xfrm>
              <a:off x="24860693" y="12817041"/>
              <a:ext cx="0" cy="692477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44">
              <a:extLst>
                <a:ext uri="{FF2B5EF4-FFF2-40B4-BE49-F238E27FC236}">
                  <a16:creationId xmlns:a16="http://schemas.microsoft.com/office/drawing/2014/main" id="{0AD899F5-7C98-4CB0-80F8-CFFB8DD43604}"/>
                </a:ext>
              </a:extLst>
            </p:cNvPr>
            <p:cNvCxnSpPr>
              <a:cxnSpLocks/>
            </p:cNvCxnSpPr>
            <p:nvPr/>
          </p:nvCxnSpPr>
          <p:spPr>
            <a:xfrm>
              <a:off x="24860693" y="14516430"/>
              <a:ext cx="0" cy="692477"/>
            </a:xfrm>
            <a:prstGeom prst="line">
              <a:avLst/>
            </a:prstGeom>
            <a:ln w="63500">
              <a:solidFill>
                <a:schemeClr val="tx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5" name="Picture 6">
              <a:extLst>
                <a:ext uri="{FF2B5EF4-FFF2-40B4-BE49-F238E27FC236}">
                  <a16:creationId xmlns:a16="http://schemas.microsoft.com/office/drawing/2014/main" id="{3DFAB1DB-A00E-4599-8503-8F9C58DB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1"/>
            <a:stretch>
              <a:fillRect/>
            </a:stretch>
          </p:blipFill>
          <p:spPr>
            <a:xfrm>
              <a:off x="29451759" y="12331194"/>
              <a:ext cx="2780744" cy="1588997"/>
            </a:xfrm>
            <a:prstGeom prst="rect">
              <a:avLst/>
            </a:prstGeom>
          </p:spPr>
        </p:pic>
        <p:pic>
          <p:nvPicPr>
            <p:cNvPr id="256" name="Picture 9">
              <a:extLst>
                <a:ext uri="{FF2B5EF4-FFF2-40B4-BE49-F238E27FC236}">
                  <a16:creationId xmlns:a16="http://schemas.microsoft.com/office/drawing/2014/main" id="{93E585CC-8498-4703-A5B2-32469C854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2"/>
            <a:stretch>
              <a:fillRect/>
            </a:stretch>
          </p:blipFill>
          <p:spPr>
            <a:xfrm>
              <a:off x="26538223" y="12331190"/>
              <a:ext cx="2780759" cy="1589004"/>
            </a:xfrm>
            <a:prstGeom prst="rect">
              <a:avLst/>
            </a:prstGeom>
          </p:spPr>
        </p:pic>
        <p:pic>
          <p:nvPicPr>
            <p:cNvPr id="257" name="Picture 11">
              <a:extLst>
                <a:ext uri="{FF2B5EF4-FFF2-40B4-BE49-F238E27FC236}">
                  <a16:creationId xmlns:a16="http://schemas.microsoft.com/office/drawing/2014/main" id="{A843DCA1-7A62-45C1-9E80-5F9880E2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23293268" y="12339506"/>
              <a:ext cx="1344042" cy="768024"/>
            </a:xfrm>
            <a:prstGeom prst="rect">
              <a:avLst/>
            </a:prstGeom>
          </p:spPr>
        </p:pic>
        <p:pic>
          <p:nvPicPr>
            <p:cNvPr id="258" name="Picture 12">
              <a:extLst>
                <a:ext uri="{FF2B5EF4-FFF2-40B4-BE49-F238E27FC236}">
                  <a16:creationId xmlns:a16="http://schemas.microsoft.com/office/drawing/2014/main" id="{678F8326-0A4B-4FE2-A245-A2F74E741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/>
            <a:stretch>
              <a:fillRect/>
            </a:stretch>
          </p:blipFill>
          <p:spPr>
            <a:xfrm>
              <a:off x="25069480" y="12333107"/>
              <a:ext cx="1346541" cy="769452"/>
            </a:xfrm>
            <a:prstGeom prst="rect">
              <a:avLst/>
            </a:prstGeom>
          </p:spPr>
        </p:pic>
        <p:pic>
          <p:nvPicPr>
            <p:cNvPr id="259" name="Picture 13">
              <a:extLst>
                <a:ext uri="{FF2B5EF4-FFF2-40B4-BE49-F238E27FC236}">
                  <a16:creationId xmlns:a16="http://schemas.microsoft.com/office/drawing/2014/main" id="{46843A61-F42B-412D-AE3E-0E839E06A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/>
            <a:stretch>
              <a:fillRect/>
            </a:stretch>
          </p:blipFill>
          <p:spPr>
            <a:xfrm>
              <a:off x="23293262" y="13150735"/>
              <a:ext cx="1346541" cy="769452"/>
            </a:xfrm>
            <a:prstGeom prst="rect">
              <a:avLst/>
            </a:prstGeom>
          </p:spPr>
        </p:pic>
        <p:pic>
          <p:nvPicPr>
            <p:cNvPr id="260" name="Picture 14">
              <a:extLst>
                <a:ext uri="{FF2B5EF4-FFF2-40B4-BE49-F238E27FC236}">
                  <a16:creationId xmlns:a16="http://schemas.microsoft.com/office/drawing/2014/main" id="{A53E4E8C-2FE4-434E-BACD-444C3AC83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/>
            <a:stretch>
              <a:fillRect/>
            </a:stretch>
          </p:blipFill>
          <p:spPr>
            <a:xfrm>
              <a:off x="25069480" y="13150735"/>
              <a:ext cx="1346541" cy="769452"/>
            </a:xfrm>
            <a:prstGeom prst="rect">
              <a:avLst/>
            </a:prstGeom>
          </p:spPr>
        </p:pic>
        <p:pic>
          <p:nvPicPr>
            <p:cNvPr id="261" name="Picture 15">
              <a:extLst>
                <a:ext uri="{FF2B5EF4-FFF2-40B4-BE49-F238E27FC236}">
                  <a16:creationId xmlns:a16="http://schemas.microsoft.com/office/drawing/2014/main" id="{BF5EC908-00FC-4E2E-99D8-CB59CA996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/>
            <a:stretch>
              <a:fillRect/>
            </a:stretch>
          </p:blipFill>
          <p:spPr>
            <a:xfrm>
              <a:off x="26538213" y="14046437"/>
              <a:ext cx="2783656" cy="1590661"/>
            </a:xfrm>
            <a:prstGeom prst="rect">
              <a:avLst/>
            </a:prstGeom>
          </p:spPr>
        </p:pic>
        <p:pic>
          <p:nvPicPr>
            <p:cNvPr id="262" name="Picture 16">
              <a:extLst>
                <a:ext uri="{FF2B5EF4-FFF2-40B4-BE49-F238E27FC236}">
                  <a16:creationId xmlns:a16="http://schemas.microsoft.com/office/drawing/2014/main" id="{19B18CE4-0489-4EF3-A2D3-ED35EB12B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/>
            <a:stretch>
              <a:fillRect/>
            </a:stretch>
          </p:blipFill>
          <p:spPr>
            <a:xfrm>
              <a:off x="29453617" y="14046437"/>
              <a:ext cx="2783656" cy="1590661"/>
            </a:xfrm>
            <a:prstGeom prst="rect">
              <a:avLst/>
            </a:prstGeom>
          </p:spPr>
        </p:pic>
        <p:pic>
          <p:nvPicPr>
            <p:cNvPr id="263" name="Picture 18">
              <a:extLst>
                <a:ext uri="{FF2B5EF4-FFF2-40B4-BE49-F238E27FC236}">
                  <a16:creationId xmlns:a16="http://schemas.microsoft.com/office/drawing/2014/main" id="{7639143D-2036-4460-B67D-1BB5689A6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/>
            <a:stretch>
              <a:fillRect/>
            </a:stretch>
          </p:blipFill>
          <p:spPr>
            <a:xfrm>
              <a:off x="23293262" y="14037458"/>
              <a:ext cx="1346541" cy="769452"/>
            </a:xfrm>
            <a:prstGeom prst="rect">
              <a:avLst/>
            </a:prstGeom>
          </p:spPr>
        </p:pic>
        <p:pic>
          <p:nvPicPr>
            <p:cNvPr id="264" name="Picture 22">
              <a:extLst>
                <a:ext uri="{FF2B5EF4-FFF2-40B4-BE49-F238E27FC236}">
                  <a16:creationId xmlns:a16="http://schemas.microsoft.com/office/drawing/2014/main" id="{243BCC95-FDAB-4F14-BF99-48D4A563D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0"/>
            <a:stretch>
              <a:fillRect/>
            </a:stretch>
          </p:blipFill>
          <p:spPr>
            <a:xfrm>
              <a:off x="25069480" y="14037458"/>
              <a:ext cx="1346541" cy="769452"/>
            </a:xfrm>
            <a:prstGeom prst="rect">
              <a:avLst/>
            </a:prstGeom>
          </p:spPr>
        </p:pic>
        <p:pic>
          <p:nvPicPr>
            <p:cNvPr id="265" name="Picture 24">
              <a:extLst>
                <a:ext uri="{FF2B5EF4-FFF2-40B4-BE49-F238E27FC236}">
                  <a16:creationId xmlns:a16="http://schemas.microsoft.com/office/drawing/2014/main" id="{421BF8BD-387C-42A0-B158-EF96F8A6E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1"/>
            <a:stretch>
              <a:fillRect/>
            </a:stretch>
          </p:blipFill>
          <p:spPr>
            <a:xfrm>
              <a:off x="25087247" y="14863533"/>
              <a:ext cx="1346541" cy="769452"/>
            </a:xfrm>
            <a:prstGeom prst="rect">
              <a:avLst/>
            </a:prstGeom>
          </p:spPr>
        </p:pic>
        <p:pic>
          <p:nvPicPr>
            <p:cNvPr id="266" name="Picture 26">
              <a:extLst>
                <a:ext uri="{FF2B5EF4-FFF2-40B4-BE49-F238E27FC236}">
                  <a16:creationId xmlns:a16="http://schemas.microsoft.com/office/drawing/2014/main" id="{4F12C4D4-BC83-4952-B8F3-E6329A0F0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2"/>
            <a:stretch>
              <a:fillRect/>
            </a:stretch>
          </p:blipFill>
          <p:spPr>
            <a:xfrm>
              <a:off x="23277090" y="14863533"/>
              <a:ext cx="1346541" cy="769452"/>
            </a:xfrm>
            <a:prstGeom prst="rect">
              <a:avLst/>
            </a:prstGeom>
          </p:spPr>
        </p:pic>
        <p:sp>
          <p:nvSpPr>
            <p:cNvPr id="267" name="Frame 1">
              <a:extLst>
                <a:ext uri="{FF2B5EF4-FFF2-40B4-BE49-F238E27FC236}">
                  <a16:creationId xmlns:a16="http://schemas.microsoft.com/office/drawing/2014/main" id="{C4A5D0F8-9D1B-46FB-9A4A-220F6FC35D75}"/>
                </a:ext>
              </a:extLst>
            </p:cNvPr>
            <p:cNvSpPr/>
            <p:nvPr/>
          </p:nvSpPr>
          <p:spPr>
            <a:xfrm>
              <a:off x="26538213" y="14516430"/>
              <a:ext cx="244542" cy="631811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solidFill>
                  <a:schemeClr val="tx1"/>
                </a:solidFill>
              </a:endParaRPr>
            </a:p>
          </p:txBody>
        </p:sp>
        <p:sp>
          <p:nvSpPr>
            <p:cNvPr id="268" name="Frame 5">
              <a:extLst>
                <a:ext uri="{FF2B5EF4-FFF2-40B4-BE49-F238E27FC236}">
                  <a16:creationId xmlns:a16="http://schemas.microsoft.com/office/drawing/2014/main" id="{E95347F1-7493-40AF-957B-77B649E1A415}"/>
                </a:ext>
              </a:extLst>
            </p:cNvPr>
            <p:cNvSpPr/>
            <p:nvPr/>
          </p:nvSpPr>
          <p:spPr>
            <a:xfrm>
              <a:off x="31915148" y="14675109"/>
              <a:ext cx="316862" cy="833876"/>
            </a:xfrm>
            <a:prstGeom prst="fram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solidFill>
                  <a:schemeClr val="tx1"/>
                </a:solidFill>
              </a:endParaRPr>
            </a:p>
          </p:txBody>
        </p:sp>
        <p:sp>
          <p:nvSpPr>
            <p:cNvPr id="269" name="Frame 7">
              <a:extLst>
                <a:ext uri="{FF2B5EF4-FFF2-40B4-BE49-F238E27FC236}">
                  <a16:creationId xmlns:a16="http://schemas.microsoft.com/office/drawing/2014/main" id="{46743CD8-544D-4A74-973E-E9E8EBFCA0AD}"/>
                </a:ext>
              </a:extLst>
            </p:cNvPr>
            <p:cNvSpPr/>
            <p:nvPr/>
          </p:nvSpPr>
          <p:spPr>
            <a:xfrm>
              <a:off x="26538212" y="13557580"/>
              <a:ext cx="364339" cy="362606"/>
            </a:xfrm>
            <a:prstGeom prst="frame">
              <a:avLst>
                <a:gd name="adj1" fmla="val 902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solidFill>
                  <a:schemeClr val="tx1"/>
                </a:solidFill>
              </a:endParaRPr>
            </a:p>
          </p:txBody>
        </p:sp>
        <p:sp>
          <p:nvSpPr>
            <p:cNvPr id="270" name="Frame 10">
              <a:extLst>
                <a:ext uri="{FF2B5EF4-FFF2-40B4-BE49-F238E27FC236}">
                  <a16:creationId xmlns:a16="http://schemas.microsoft.com/office/drawing/2014/main" id="{942E2127-53EF-4D48-8832-334F63B94460}"/>
                </a:ext>
              </a:extLst>
            </p:cNvPr>
            <p:cNvSpPr/>
            <p:nvPr/>
          </p:nvSpPr>
          <p:spPr>
            <a:xfrm>
              <a:off x="29451758" y="12331191"/>
              <a:ext cx="1713075" cy="245901"/>
            </a:xfrm>
            <a:prstGeom prst="frame">
              <a:avLst>
                <a:gd name="adj1" fmla="val 14975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>
                <a:solidFill>
                  <a:schemeClr val="tx1"/>
                </a:solidFill>
              </a:endParaRPr>
            </a:p>
          </p:txBody>
        </p:sp>
      </p:grpSp>
      <p:sp>
        <p:nvSpPr>
          <p:cNvPr id="271" name="TextBox 31">
            <a:extLst>
              <a:ext uri="{FF2B5EF4-FFF2-40B4-BE49-F238E27FC236}">
                <a16:creationId xmlns:a16="http://schemas.microsoft.com/office/drawing/2014/main" id="{2E343902-DA86-44A1-AAE4-69DDD78CB43C}"/>
              </a:ext>
            </a:extLst>
          </p:cNvPr>
          <p:cNvSpPr txBox="1"/>
          <p:nvPr/>
        </p:nvSpPr>
        <p:spPr>
          <a:xfrm>
            <a:off x="26967458" y="15829200"/>
            <a:ext cx="435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latin typeface="Optima" panose="02000503060000020004" pitchFamily="2" charset="0"/>
                <a:cs typeface="Times New Roman" panose="02020603050405020304" pitchFamily="18" charset="0"/>
              </a:rPr>
              <a:t>DepthSplat</a:t>
            </a:r>
            <a:r>
              <a:rPr lang="en-US" altLang="zh-CN" sz="3200" dirty="0">
                <a:latin typeface="Optima" panose="02000503060000020004" pitchFamily="2" charset="0"/>
                <a:cs typeface="Times New Roman" panose="02020603050405020304" pitchFamily="18" charset="0"/>
              </a:rPr>
              <a:t> + </a:t>
            </a:r>
            <a:r>
              <a:rPr lang="en-US" altLang="zh-CN" sz="3200" dirty="0" err="1">
                <a:latin typeface="Optima" panose="02000503060000020004" pitchFamily="2" charset="0"/>
                <a:cs typeface="Times New Roman" panose="02020603050405020304" pitchFamily="18" charset="0"/>
              </a:rPr>
              <a:t>ZPressor</a:t>
            </a:r>
            <a:endParaRPr lang="en-CN" sz="3200" dirty="0">
              <a:latin typeface="Optima" panose="0200050306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72" name="TextBox 31">
            <a:extLst>
              <a:ext uri="{FF2B5EF4-FFF2-40B4-BE49-F238E27FC236}">
                <a16:creationId xmlns:a16="http://schemas.microsoft.com/office/drawing/2014/main" id="{FFE81589-7C7E-4792-BFFC-5619C0967843}"/>
              </a:ext>
            </a:extLst>
          </p:cNvPr>
          <p:cNvSpPr txBox="1"/>
          <p:nvPr/>
        </p:nvSpPr>
        <p:spPr>
          <a:xfrm>
            <a:off x="22824119" y="15827916"/>
            <a:ext cx="435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Optima" panose="02000503060000020004" pitchFamily="2" charset="0"/>
                <a:cs typeface="Times New Roman" panose="02020603050405020304" pitchFamily="18" charset="0"/>
              </a:rPr>
              <a:t>Inputs (~500 views)</a:t>
            </a:r>
          </a:p>
        </p:txBody>
      </p:sp>
      <p:sp>
        <p:nvSpPr>
          <p:cNvPr id="273" name="Google Shape;63;p13">
            <a:extLst>
              <a:ext uri="{FF2B5EF4-FFF2-40B4-BE49-F238E27FC236}">
                <a16:creationId xmlns:a16="http://schemas.microsoft.com/office/drawing/2014/main" id="{F826C5B3-5811-46BA-B1E4-C4AEAF09FE69}"/>
              </a:ext>
            </a:extLst>
          </p:cNvPr>
          <p:cNvSpPr/>
          <p:nvPr/>
        </p:nvSpPr>
        <p:spPr>
          <a:xfrm>
            <a:off x="946800" y="16180956"/>
            <a:ext cx="8460000" cy="936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715632" tIns="715632" rIns="715632" bIns="715632" anchor="ctr" anchorCtr="0">
            <a:noAutofit/>
          </a:bodyPr>
          <a:lstStyle/>
          <a:p>
            <a:pPr algn="ctr"/>
            <a:r>
              <a:rPr lang="en-US" altLang="zh-CN" sz="3400" b="1" dirty="0">
                <a:solidFill>
                  <a:schemeClr val="dk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HIGHER EFFICIENCY</a:t>
            </a:r>
            <a:endParaRPr sz="3400" b="1" dirty="0">
              <a:solidFill>
                <a:schemeClr val="dk1"/>
              </a:solidFill>
              <a:latin typeface="Optima" panose="02000503060000020004" pitchFamily="2" charset="0"/>
              <a:cs typeface="Arial" panose="020B060402020202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4E70CC2-5D58-4C38-80FB-E3B6F8029267}"/>
              </a:ext>
            </a:extLst>
      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23277090" y="7724307"/>
            <a:ext cx="9092943" cy="1892889"/>
          </a:xfrm>
          <a:prstGeom prst="rect">
            <a:avLst/>
          </a:prstGeom>
        </p:spPr>
      </p:pic>
      <p:sp>
        <p:nvSpPr>
          <p:cNvPr id="274" name="TextBox 1058">
            <a:extLst>
              <a:ext uri="{FF2B5EF4-FFF2-40B4-BE49-F238E27FC236}">
                <a16:creationId xmlns:a16="http://schemas.microsoft.com/office/drawing/2014/main" id="{DEF5F3FB-B650-4F46-9DF7-7608CD3BB737}"/>
              </a:ext>
            </a:extLst>
          </p:cNvPr>
          <p:cNvSpPr txBox="1"/>
          <p:nvPr/>
        </p:nvSpPr>
        <p:spPr>
          <a:xfrm>
            <a:off x="943200" y="20016000"/>
            <a:ext cx="881272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3200" b="1" i="0" dirty="0">
                <a:solidFill>
                  <a:srgbClr val="AF3B11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Linear no more: constant memory, constant time.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tima" panose="02000503060000020004" pitchFamily="2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76" name="TextBox 1058">
            <a:extLst>
              <a:ext uri="{FF2B5EF4-FFF2-40B4-BE49-F238E27FC236}">
                <a16:creationId xmlns:a16="http://schemas.microsoft.com/office/drawing/2014/main" id="{6B4A6CE5-6C0B-43EC-BDDF-0C3C188BCA59}"/>
              </a:ext>
            </a:extLst>
          </p:cNvPr>
          <p:cNvSpPr txBox="1"/>
          <p:nvPr/>
        </p:nvSpPr>
        <p:spPr>
          <a:xfrm>
            <a:off x="23277089" y="9831600"/>
            <a:ext cx="8961859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3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Optima" panose="02000503060000020004" pitchFamily="2" charset="0"/>
                <a:cs typeface="Arial" panose="020B0604020202020204" pitchFamily="34" charset="0"/>
                <a:sym typeface="Calibri"/>
              </a:rPr>
              <a:t>Effective compression preserves essential scene information.</a:t>
            </a:r>
          </a:p>
        </p:txBody>
      </p:sp>
      <p:sp>
        <p:nvSpPr>
          <p:cNvPr id="277" name="TextBox 1058">
            <a:extLst>
              <a:ext uri="{FF2B5EF4-FFF2-40B4-BE49-F238E27FC236}">
                <a16:creationId xmlns:a16="http://schemas.microsoft.com/office/drawing/2014/main" id="{D3E87845-9F2B-411A-93BE-6529003F05A5}"/>
              </a:ext>
            </a:extLst>
          </p:cNvPr>
          <p:cNvSpPr txBox="1"/>
          <p:nvPr/>
        </p:nvSpPr>
        <p:spPr>
          <a:xfrm>
            <a:off x="28116321" y="4737720"/>
            <a:ext cx="4198828" cy="25545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3200" b="1" dirty="0">
                <a:solidFill>
                  <a:srgbClr val="AF3B1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Analysis of bottleneck:</a:t>
            </a:r>
            <a:endParaRPr kumimoji="0" lang="en-US" altLang="zh-CN" sz="3200" b="1" u="none" strike="noStrike" cap="none" spc="0" normalizeH="0" baseline="0" dirty="0">
              <a:ln>
                <a:noFill/>
              </a:ln>
              <a:solidFill>
                <a:srgbClr val="AF3B11"/>
              </a:solidFill>
              <a:uFillTx/>
              <a:latin typeface="Optima" panose="02000503060000020004" pitchFamily="2" charset="0"/>
              <a:cs typeface="Arial" panose="020B0604020202020204" pitchFamily="34" charset="0"/>
              <a:sym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chemeClr val="tx1"/>
                </a:solidFill>
                <a:latin typeface="Optima" panose="02000503060000020004" pitchFamily="2" charset="0"/>
                <a:cs typeface="Arial" panose="020B0604020202020204" pitchFamily="34" charset="0"/>
              </a:rPr>
              <a:t>Different levels of complexity benefit from different bottlenecks</a:t>
            </a:r>
          </a:p>
        </p:txBody>
      </p:sp>
      <p:sp>
        <p:nvSpPr>
          <p:cNvPr id="279" name="TextBox 1058">
            <a:extLst>
              <a:ext uri="{FF2B5EF4-FFF2-40B4-BE49-F238E27FC236}">
                <a16:creationId xmlns:a16="http://schemas.microsoft.com/office/drawing/2014/main" id="{DC3314CB-D062-4562-A411-A8BA02D21228}"/>
              </a:ext>
            </a:extLst>
          </p:cNvPr>
          <p:cNvSpPr txBox="1"/>
          <p:nvPr/>
        </p:nvSpPr>
        <p:spPr>
          <a:xfrm>
            <a:off x="23299295" y="16560637"/>
            <a:ext cx="8932713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R="0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3200" b="1" i="0" dirty="0">
                <a:solidFill>
                  <a:srgbClr val="AF3B11"/>
                </a:solidFill>
                <a:effectLst/>
                <a:latin typeface="Optima" panose="02000503060000020004" pitchFamily="2" charset="0"/>
                <a:cs typeface="Arial" panose="020B0604020202020204" pitchFamily="34" charset="0"/>
              </a:rPr>
              <a:t>Still challenging under ultra-dense view settings.</a:t>
            </a:r>
            <a:endParaRPr kumimoji="0" lang="en-US" sz="32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Optima" panose="02000503060000020004" pitchFamily="2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BBA4E11-605A-469A-8522-A1879CF30821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8800" y="17388000"/>
            <a:ext cx="2822400" cy="2822400"/>
          </a:xfrm>
          <a:prstGeom prst="rect">
            <a:avLst/>
          </a:prstGeom>
        </p:spPr>
      </p:pic>
      <p:sp>
        <p:nvSpPr>
          <p:cNvPr id="280" name="TextBox 30">
            <a:extLst>
              <a:ext uri="{FF2B5EF4-FFF2-40B4-BE49-F238E27FC236}">
                <a16:creationId xmlns:a16="http://schemas.microsoft.com/office/drawing/2014/main" id="{288440F9-151D-4BC4-B0E7-4B7D5246469F}"/>
              </a:ext>
            </a:extLst>
          </p:cNvPr>
          <p:cNvSpPr txBox="1"/>
          <p:nvPr/>
        </p:nvSpPr>
        <p:spPr>
          <a:xfrm>
            <a:off x="23425911" y="20012400"/>
            <a:ext cx="268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Optima" panose="02000503060000020004" pitchFamily="2" charset="0"/>
                <a:cs typeface="Times New Roman" panose="02020603050405020304" pitchFamily="18" charset="0"/>
              </a:rPr>
              <a:t>X</a:t>
            </a:r>
            <a:endParaRPr lang="en-CN" sz="3200" b="1" dirty="0">
              <a:latin typeface="Optima" panose="0200050306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81" name="TextBox 30">
            <a:extLst>
              <a:ext uri="{FF2B5EF4-FFF2-40B4-BE49-F238E27FC236}">
                <a16:creationId xmlns:a16="http://schemas.microsoft.com/office/drawing/2014/main" id="{F43744A0-D007-49E1-8D95-39E96D6DA4F4}"/>
              </a:ext>
            </a:extLst>
          </p:cNvPr>
          <p:cNvSpPr txBox="1"/>
          <p:nvPr/>
        </p:nvSpPr>
        <p:spPr>
          <a:xfrm>
            <a:off x="26479485" y="20012400"/>
            <a:ext cx="268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Optima" panose="02000503060000020004" pitchFamily="2" charset="0"/>
                <a:cs typeface="Times New Roman" panose="02020603050405020304" pitchFamily="18" charset="0"/>
              </a:rPr>
              <a:t>WeChat</a:t>
            </a:r>
            <a:endParaRPr lang="en-CN" sz="3200" b="1" dirty="0">
              <a:latin typeface="Optima" panose="0200050306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282" name="TextBox 30">
            <a:extLst>
              <a:ext uri="{FF2B5EF4-FFF2-40B4-BE49-F238E27FC236}">
                <a16:creationId xmlns:a16="http://schemas.microsoft.com/office/drawing/2014/main" id="{356A4689-4B51-43F3-9ECE-DE3BB458F7F0}"/>
              </a:ext>
            </a:extLst>
          </p:cNvPr>
          <p:cNvSpPr txBox="1"/>
          <p:nvPr/>
        </p:nvSpPr>
        <p:spPr>
          <a:xfrm>
            <a:off x="29615078" y="20012400"/>
            <a:ext cx="268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atin typeface="Optima" panose="02000503060000020004" pitchFamily="2" charset="0"/>
                <a:cs typeface="Times New Roman" panose="02020603050405020304" pitchFamily="18" charset="0"/>
              </a:rPr>
              <a:t>Github</a:t>
            </a:r>
            <a:endParaRPr lang="en-CN" sz="3200" b="1" dirty="0">
              <a:latin typeface="Optima" panose="0200050306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251" name="图形 250">
            <a:extLst>
              <a:ext uri="{FF2B5EF4-FFF2-40B4-BE49-F238E27FC236}">
                <a16:creationId xmlns:a16="http://schemas.microsoft.com/office/drawing/2014/main" id="{7A4A3DCF-5523-4DFC-8E1A-F12A3C57F85E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23628363" y="17573825"/>
            <a:ext cx="2464660" cy="2464660"/>
          </a:xfrm>
          <a:prstGeom prst="rect">
            <a:avLst/>
          </a:prstGeom>
        </p:spPr>
      </p:pic>
      <p:pic>
        <p:nvPicPr>
          <p:cNvPr id="252" name="图片 251">
            <a:extLst>
              <a:ext uri="{FF2B5EF4-FFF2-40B4-BE49-F238E27FC236}">
                <a16:creationId xmlns:a16="http://schemas.microsoft.com/office/drawing/2014/main" id="{FDD26723-896D-46AC-A322-BF1E406660C5}"/>
              </a:ext>
            </a:extLst>
          </p:cNvPr>
          <p:cNvPicPr>
            <a:picLocks noChangeAspect="1"/>
          </p:cNvPicPr>
          <p:nvPr/>
        </p:nvPicPr>
        <p:blipFill rotWithShape="1"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t="24921" r="11356" b="18777"/>
          <a:stretch/>
        </p:blipFill>
        <p:spPr>
          <a:xfrm>
            <a:off x="26627638" y="17610514"/>
            <a:ext cx="2391845" cy="239128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217</Words>
  <Application>Microsoft Office PowerPoint</Application>
  <PresentationFormat>自定义</PresentationFormat>
  <Paragraphs>55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Optima</vt:lpstr>
      <vt:lpstr>Times New Roman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Sinon</dc:creator>
  <cp:lastModifiedBy>王 伟杰</cp:lastModifiedBy>
  <cp:revision>43</cp:revision>
  <cp:lastPrinted>2024-11-16T06:40:07Z</cp:lastPrinted>
  <dcterms:modified xsi:type="dcterms:W3CDTF">2025-10-25T13:30:22Z</dcterms:modified>
</cp:coreProperties>
</file>